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6" r:id="rId5"/>
    <p:sldId id="259" r:id="rId6"/>
    <p:sldId id="260" r:id="rId7"/>
    <p:sldId id="258" r:id="rId8"/>
    <p:sldId id="261" r:id="rId9"/>
    <p:sldId id="265" r:id="rId10"/>
    <p:sldId id="264" r:id="rId11"/>
    <p:sldId id="262" r:id="rId12"/>
    <p:sldId id="269" r:id="rId13"/>
    <p:sldId id="270" r:id="rId14"/>
    <p:sldId id="276" r:id="rId15"/>
    <p:sldId id="271" r:id="rId16"/>
    <p:sldId id="272" r:id="rId17"/>
    <p:sldId id="277" r:id="rId18"/>
    <p:sldId id="278" r:id="rId19"/>
    <p:sldId id="279" r:id="rId20"/>
    <p:sldId id="280" r:id="rId21"/>
    <p:sldId id="273" r:id="rId22"/>
    <p:sldId id="274" r:id="rId23"/>
    <p:sldId id="275" r:id="rId24"/>
    <p:sldId id="291" r:id="rId25"/>
    <p:sldId id="267" r:id="rId26"/>
    <p:sldId id="281" r:id="rId27"/>
    <p:sldId id="289" r:id="rId28"/>
    <p:sldId id="290" r:id="rId29"/>
    <p:sldId id="292" r:id="rId30"/>
    <p:sldId id="314" r:id="rId31"/>
    <p:sldId id="315" r:id="rId32"/>
    <p:sldId id="316" r:id="rId33"/>
    <p:sldId id="324" r:id="rId34"/>
    <p:sldId id="325" r:id="rId35"/>
    <p:sldId id="326" r:id="rId36"/>
    <p:sldId id="327" r:id="rId37"/>
    <p:sldId id="317" r:id="rId38"/>
    <p:sldId id="320" r:id="rId39"/>
    <p:sldId id="321" r:id="rId40"/>
    <p:sldId id="323" r:id="rId41"/>
    <p:sldId id="328" r:id="rId42"/>
    <p:sldId id="329" r:id="rId43"/>
    <p:sldId id="331" r:id="rId44"/>
    <p:sldId id="282" r:id="rId45"/>
    <p:sldId id="288" r:id="rId46"/>
    <p:sldId id="283" r:id="rId47"/>
    <p:sldId id="284" r:id="rId48"/>
    <p:sldId id="285" r:id="rId49"/>
    <p:sldId id="286" r:id="rId50"/>
    <p:sldId id="28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3E778A-8D12-4F4C-B3AE-2E5DEDE9D0A9}"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1333AA-634A-4DDC-8DCF-8DA663A971A6}" type="slidenum">
              <a:rPr lang="en-US" smtClean="0"/>
              <a:t>‹#›</a:t>
            </a:fld>
            <a:endParaRPr lang="en-US"/>
          </a:p>
        </p:txBody>
      </p:sp>
    </p:spTree>
    <p:extLst>
      <p:ext uri="{BB962C8B-B14F-4D97-AF65-F5344CB8AC3E}">
        <p14:creationId xmlns:p14="http://schemas.microsoft.com/office/powerpoint/2010/main" val="105492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3E778A-8D12-4F4C-B3AE-2E5DEDE9D0A9}"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1333AA-634A-4DDC-8DCF-8DA663A971A6}" type="slidenum">
              <a:rPr lang="en-US" smtClean="0"/>
              <a:t>‹#›</a:t>
            </a:fld>
            <a:endParaRPr lang="en-US"/>
          </a:p>
        </p:txBody>
      </p:sp>
    </p:spTree>
    <p:extLst>
      <p:ext uri="{BB962C8B-B14F-4D97-AF65-F5344CB8AC3E}">
        <p14:creationId xmlns:p14="http://schemas.microsoft.com/office/powerpoint/2010/main" val="3004169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3E778A-8D12-4F4C-B3AE-2E5DEDE9D0A9}"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1333AA-634A-4DDC-8DCF-8DA663A971A6}" type="slidenum">
              <a:rPr lang="en-US" smtClean="0"/>
              <a:t>‹#›</a:t>
            </a:fld>
            <a:endParaRPr lang="en-US"/>
          </a:p>
        </p:txBody>
      </p:sp>
    </p:spTree>
    <p:extLst>
      <p:ext uri="{BB962C8B-B14F-4D97-AF65-F5344CB8AC3E}">
        <p14:creationId xmlns:p14="http://schemas.microsoft.com/office/powerpoint/2010/main" val="3645864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3E778A-8D12-4F4C-B3AE-2E5DEDE9D0A9}"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1333AA-634A-4DDC-8DCF-8DA663A971A6}" type="slidenum">
              <a:rPr lang="en-US" smtClean="0"/>
              <a:t>‹#›</a:t>
            </a:fld>
            <a:endParaRPr lang="en-US"/>
          </a:p>
        </p:txBody>
      </p:sp>
    </p:spTree>
    <p:extLst>
      <p:ext uri="{BB962C8B-B14F-4D97-AF65-F5344CB8AC3E}">
        <p14:creationId xmlns:p14="http://schemas.microsoft.com/office/powerpoint/2010/main" val="4240642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3E778A-8D12-4F4C-B3AE-2E5DEDE9D0A9}"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1333AA-634A-4DDC-8DCF-8DA663A971A6}" type="slidenum">
              <a:rPr lang="en-US" smtClean="0"/>
              <a:t>‹#›</a:t>
            </a:fld>
            <a:endParaRPr lang="en-US"/>
          </a:p>
        </p:txBody>
      </p:sp>
    </p:spTree>
    <p:extLst>
      <p:ext uri="{BB962C8B-B14F-4D97-AF65-F5344CB8AC3E}">
        <p14:creationId xmlns:p14="http://schemas.microsoft.com/office/powerpoint/2010/main" val="3661082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3E778A-8D12-4F4C-B3AE-2E5DEDE9D0A9}"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1333AA-634A-4DDC-8DCF-8DA663A971A6}" type="slidenum">
              <a:rPr lang="en-US" smtClean="0"/>
              <a:t>‹#›</a:t>
            </a:fld>
            <a:endParaRPr lang="en-US"/>
          </a:p>
        </p:txBody>
      </p:sp>
    </p:spTree>
    <p:extLst>
      <p:ext uri="{BB962C8B-B14F-4D97-AF65-F5344CB8AC3E}">
        <p14:creationId xmlns:p14="http://schemas.microsoft.com/office/powerpoint/2010/main" val="2215122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3E778A-8D12-4F4C-B3AE-2E5DEDE9D0A9}" type="datetimeFigureOut">
              <a:rPr lang="en-US" smtClean="0"/>
              <a:t>8/29/2022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1333AA-634A-4DDC-8DCF-8DA663A971A6}" type="slidenum">
              <a:rPr lang="en-US" smtClean="0"/>
              <a:t>‹#›</a:t>
            </a:fld>
            <a:endParaRPr lang="en-US"/>
          </a:p>
        </p:txBody>
      </p:sp>
    </p:spTree>
    <p:extLst>
      <p:ext uri="{BB962C8B-B14F-4D97-AF65-F5344CB8AC3E}">
        <p14:creationId xmlns:p14="http://schemas.microsoft.com/office/powerpoint/2010/main" val="4212076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3E778A-8D12-4F4C-B3AE-2E5DEDE9D0A9}" type="datetimeFigureOut">
              <a:rPr lang="en-US" smtClean="0"/>
              <a:t>8/29/2022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1333AA-634A-4DDC-8DCF-8DA663A971A6}" type="slidenum">
              <a:rPr lang="en-US" smtClean="0"/>
              <a:t>‹#›</a:t>
            </a:fld>
            <a:endParaRPr lang="en-US"/>
          </a:p>
        </p:txBody>
      </p:sp>
    </p:spTree>
    <p:extLst>
      <p:ext uri="{BB962C8B-B14F-4D97-AF65-F5344CB8AC3E}">
        <p14:creationId xmlns:p14="http://schemas.microsoft.com/office/powerpoint/2010/main" val="844807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3E778A-8D12-4F4C-B3AE-2E5DEDE9D0A9}" type="datetimeFigureOut">
              <a:rPr lang="en-US" smtClean="0"/>
              <a:t>8/29/2022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1333AA-634A-4DDC-8DCF-8DA663A971A6}" type="slidenum">
              <a:rPr lang="en-US" smtClean="0"/>
              <a:t>‹#›</a:t>
            </a:fld>
            <a:endParaRPr lang="en-US"/>
          </a:p>
        </p:txBody>
      </p:sp>
    </p:spTree>
    <p:extLst>
      <p:ext uri="{BB962C8B-B14F-4D97-AF65-F5344CB8AC3E}">
        <p14:creationId xmlns:p14="http://schemas.microsoft.com/office/powerpoint/2010/main" val="2014250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3E778A-8D12-4F4C-B3AE-2E5DEDE9D0A9}"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1333AA-634A-4DDC-8DCF-8DA663A971A6}" type="slidenum">
              <a:rPr lang="en-US" smtClean="0"/>
              <a:t>‹#›</a:t>
            </a:fld>
            <a:endParaRPr lang="en-US"/>
          </a:p>
        </p:txBody>
      </p:sp>
    </p:spTree>
    <p:extLst>
      <p:ext uri="{BB962C8B-B14F-4D97-AF65-F5344CB8AC3E}">
        <p14:creationId xmlns:p14="http://schemas.microsoft.com/office/powerpoint/2010/main" val="2909036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3E778A-8D12-4F4C-B3AE-2E5DEDE9D0A9}"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1333AA-634A-4DDC-8DCF-8DA663A971A6}" type="slidenum">
              <a:rPr lang="en-US" smtClean="0"/>
              <a:t>‹#›</a:t>
            </a:fld>
            <a:endParaRPr lang="en-US"/>
          </a:p>
        </p:txBody>
      </p:sp>
    </p:spTree>
    <p:extLst>
      <p:ext uri="{BB962C8B-B14F-4D97-AF65-F5344CB8AC3E}">
        <p14:creationId xmlns:p14="http://schemas.microsoft.com/office/powerpoint/2010/main" val="3023821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E778A-8D12-4F4C-B3AE-2E5DEDE9D0A9}" type="datetimeFigureOut">
              <a:rPr lang="en-US" smtClean="0"/>
              <a:t>8/29/2022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333AA-634A-4DDC-8DCF-8DA663A971A6}" type="slidenum">
              <a:rPr lang="en-US" smtClean="0"/>
              <a:t>‹#›</a:t>
            </a:fld>
            <a:endParaRPr lang="en-US"/>
          </a:p>
        </p:txBody>
      </p:sp>
    </p:spTree>
    <p:extLst>
      <p:ext uri="{BB962C8B-B14F-4D97-AF65-F5344CB8AC3E}">
        <p14:creationId xmlns:p14="http://schemas.microsoft.com/office/powerpoint/2010/main" val="2553460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2</a:t>
            </a:r>
            <a:br>
              <a:rPr lang="en-US" dirty="0"/>
            </a:br>
            <a:endParaRPr lang="en-US" dirty="0"/>
          </a:p>
        </p:txBody>
      </p:sp>
      <p:sp>
        <p:nvSpPr>
          <p:cNvPr id="3" name="Subtitle 2"/>
          <p:cNvSpPr>
            <a:spLocks noGrp="1"/>
          </p:cNvSpPr>
          <p:nvPr>
            <p:ph type="subTitle" idx="1"/>
          </p:nvPr>
        </p:nvSpPr>
        <p:spPr/>
        <p:txBody>
          <a:bodyPr/>
          <a:lstStyle/>
          <a:p>
            <a:r>
              <a:rPr lang="en-US" dirty="0"/>
              <a:t>Problems , Problem spaces , And Search</a:t>
            </a:r>
          </a:p>
        </p:txBody>
      </p:sp>
    </p:spTree>
    <p:extLst>
      <p:ext uri="{BB962C8B-B14F-4D97-AF65-F5344CB8AC3E}">
        <p14:creationId xmlns:p14="http://schemas.microsoft.com/office/powerpoint/2010/main" val="2312088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Operationalization</a:t>
            </a:r>
          </a:p>
        </p:txBody>
      </p:sp>
      <p:sp>
        <p:nvSpPr>
          <p:cNvPr id="3" name="Content Placeholder 2"/>
          <p:cNvSpPr>
            <a:spLocks noGrp="1"/>
          </p:cNvSpPr>
          <p:nvPr>
            <p:ph idx="1"/>
          </p:nvPr>
        </p:nvSpPr>
        <p:spPr/>
        <p:txBody>
          <a:bodyPr/>
          <a:lstStyle/>
          <a:p>
            <a:r>
              <a:rPr lang="en-US" dirty="0"/>
              <a:t>Process in which programs themselves produce formal descriptions from the informal ones.</a:t>
            </a:r>
          </a:p>
        </p:txBody>
      </p:sp>
    </p:spTree>
    <p:extLst>
      <p:ext uri="{BB962C8B-B14F-4D97-AF65-F5344CB8AC3E}">
        <p14:creationId xmlns:p14="http://schemas.microsoft.com/office/powerpoint/2010/main" val="2575533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InClassExercise#1</a:t>
            </a:r>
          </a:p>
        </p:txBody>
      </p:sp>
      <p:sp>
        <p:nvSpPr>
          <p:cNvPr id="3" name="Content Placeholder 2"/>
          <p:cNvSpPr>
            <a:spLocks noGrp="1"/>
          </p:cNvSpPr>
          <p:nvPr>
            <p:ph idx="1"/>
          </p:nvPr>
        </p:nvSpPr>
        <p:spPr/>
        <p:txBody>
          <a:bodyPr/>
          <a:lstStyle/>
          <a:p>
            <a:pPr marL="0" indent="0">
              <a:buNone/>
            </a:pPr>
            <a:r>
              <a:rPr lang="en-US" dirty="0"/>
              <a:t>Given: </a:t>
            </a:r>
          </a:p>
          <a:p>
            <a:r>
              <a:rPr lang="en-US" dirty="0"/>
              <a:t>a five gallon jug</a:t>
            </a:r>
          </a:p>
          <a:p>
            <a:r>
              <a:rPr lang="en-US" dirty="0"/>
              <a:t>a seven gallon jug</a:t>
            </a:r>
          </a:p>
          <a:p>
            <a:r>
              <a:rPr lang="en-US" dirty="0"/>
              <a:t>a way to fill up the jugs</a:t>
            </a:r>
          </a:p>
          <a:p>
            <a:r>
              <a:rPr lang="en-US" dirty="0"/>
              <a:t>a way to pour out water</a:t>
            </a:r>
          </a:p>
          <a:p>
            <a:pPr marL="0" indent="0">
              <a:buNone/>
            </a:pPr>
            <a:r>
              <a:rPr lang="en-US" dirty="0"/>
              <a:t>End up with:</a:t>
            </a:r>
          </a:p>
          <a:p>
            <a:r>
              <a:rPr lang="en-US" dirty="0"/>
              <a:t>exactly 1 gallon of water in one of the jugs.</a:t>
            </a:r>
          </a:p>
          <a:p>
            <a:endParaRPr lang="en-US" dirty="0"/>
          </a:p>
        </p:txBody>
      </p:sp>
    </p:spTree>
    <p:extLst>
      <p:ext uri="{BB962C8B-B14F-4D97-AF65-F5344CB8AC3E}">
        <p14:creationId xmlns:p14="http://schemas.microsoft.com/office/powerpoint/2010/main" val="79706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4" name="Content Placeholder 3"/>
          <p:cNvPicPr>
            <a:picLocks noGrp="1" noChangeAspect="1"/>
          </p:cNvPicPr>
          <p:nvPr>
            <p:ph idx="1"/>
          </p:nvPr>
        </p:nvPicPr>
        <p:blipFill>
          <a:blip r:embed="rId2"/>
          <a:stretch>
            <a:fillRect/>
          </a:stretch>
        </p:blipFill>
        <p:spPr>
          <a:xfrm>
            <a:off x="2717442" y="1423975"/>
            <a:ext cx="5788383" cy="4415644"/>
          </a:xfrm>
          <a:prstGeom prst="rect">
            <a:avLst/>
          </a:prstGeom>
        </p:spPr>
      </p:pic>
    </p:spTree>
    <p:extLst>
      <p:ext uri="{BB962C8B-B14F-4D97-AF65-F5344CB8AC3E}">
        <p14:creationId xmlns:p14="http://schemas.microsoft.com/office/powerpoint/2010/main" val="2806123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8-puzzle problem</a:t>
            </a:r>
          </a:p>
        </p:txBody>
      </p:sp>
      <p:sp>
        <p:nvSpPr>
          <p:cNvPr id="3" name="Content Placeholder 2"/>
          <p:cNvSpPr>
            <a:spLocks noGrp="1"/>
          </p:cNvSpPr>
          <p:nvPr>
            <p:ph idx="1"/>
          </p:nvPr>
        </p:nvSpPr>
        <p:spPr/>
        <p:txBody>
          <a:bodyPr>
            <a:normAutofit/>
          </a:bodyPr>
          <a:lstStyle/>
          <a:p>
            <a:r>
              <a:rPr lang="en-US" b="1" dirty="0"/>
              <a:t>Eight puzzle (8-Puzzle)</a:t>
            </a:r>
          </a:p>
          <a:p>
            <a:r>
              <a:rPr lang="en-US" dirty="0"/>
              <a:t>The 8-puzzle is a 3 × 3 array containing eight square pieces, numbered 1 through 8, and one empty space. A piece can be moved horizontally or vertically into the empty space, in effect exchanging the positions of the piece and the empty space. There are four possible moves, UP (move the blank space up), DOWN, LEFT and RIGHT. The aim of the game is to make a sequence of moves that will convert the board from the start state into the goal state:</a:t>
            </a:r>
          </a:p>
        </p:txBody>
      </p:sp>
    </p:spTree>
    <p:extLst>
      <p:ext uri="{BB962C8B-B14F-4D97-AF65-F5344CB8AC3E}">
        <p14:creationId xmlns:p14="http://schemas.microsoft.com/office/powerpoint/2010/main" val="2525161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9253" y="1514482"/>
            <a:ext cx="11560469" cy="1905963"/>
          </a:xfrm>
          <a:prstGeom prst="rect">
            <a:avLst/>
          </a:prstGeom>
        </p:spPr>
      </p:pic>
    </p:spTree>
    <p:extLst>
      <p:ext uri="{BB962C8B-B14F-4D97-AF65-F5344CB8AC3E}">
        <p14:creationId xmlns:p14="http://schemas.microsoft.com/office/powerpoint/2010/main" val="367376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3552974" y="1690688"/>
            <a:ext cx="2682077" cy="2179246"/>
          </a:xfrm>
          <a:prstGeom prst="rect">
            <a:avLst/>
          </a:prstGeom>
        </p:spPr>
      </p:pic>
      <p:pic>
        <p:nvPicPr>
          <p:cNvPr id="5" name="Picture 4"/>
          <p:cNvPicPr>
            <a:picLocks noChangeAspect="1"/>
          </p:cNvPicPr>
          <p:nvPr/>
        </p:nvPicPr>
        <p:blipFill>
          <a:blip r:embed="rId2"/>
          <a:stretch>
            <a:fillRect/>
          </a:stretch>
        </p:blipFill>
        <p:spPr>
          <a:xfrm>
            <a:off x="7875899" y="1690688"/>
            <a:ext cx="2486029" cy="2019953"/>
          </a:xfrm>
          <a:prstGeom prst="rect">
            <a:avLst/>
          </a:prstGeom>
        </p:spPr>
      </p:pic>
      <p:sp>
        <p:nvSpPr>
          <p:cNvPr id="6" name="TextBox 5"/>
          <p:cNvSpPr txBox="1"/>
          <p:nvPr/>
        </p:nvSpPr>
        <p:spPr>
          <a:xfrm>
            <a:off x="1532586" y="4456090"/>
            <a:ext cx="4702465" cy="369332"/>
          </a:xfrm>
          <a:prstGeom prst="rect">
            <a:avLst/>
          </a:prstGeom>
          <a:noFill/>
        </p:spPr>
        <p:txBody>
          <a:bodyPr wrap="square" rtlCol="0">
            <a:spAutoFit/>
          </a:bodyPr>
          <a:lstStyle/>
          <a:p>
            <a:r>
              <a:rPr lang="en-US" dirty="0"/>
              <a:t>Operators: Left, Right, Up, Down</a:t>
            </a:r>
          </a:p>
        </p:txBody>
      </p:sp>
    </p:spTree>
    <p:extLst>
      <p:ext uri="{BB962C8B-B14F-4D97-AF65-F5344CB8AC3E}">
        <p14:creationId xmlns:p14="http://schemas.microsoft.com/office/powerpoint/2010/main" val="1957287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Missionaries and Cannibals</a:t>
            </a:r>
            <a:br>
              <a:rPr lang="en-US" b="1" dirty="0"/>
            </a:br>
            <a:endParaRPr lang="en-US" dirty="0"/>
          </a:p>
        </p:txBody>
      </p:sp>
      <p:sp>
        <p:nvSpPr>
          <p:cNvPr id="3" name="Content Placeholder 2"/>
          <p:cNvSpPr>
            <a:spLocks noGrp="1"/>
          </p:cNvSpPr>
          <p:nvPr>
            <p:ph idx="1"/>
          </p:nvPr>
        </p:nvSpPr>
        <p:spPr/>
        <p:txBody>
          <a:bodyPr>
            <a:normAutofit/>
          </a:bodyPr>
          <a:lstStyle/>
          <a:p>
            <a:r>
              <a:rPr lang="en-US" dirty="0"/>
              <a:t>The Missionaries and Cannibals problem illustrates the use of state space search for planning under constraints:</a:t>
            </a:r>
          </a:p>
          <a:p>
            <a:r>
              <a:rPr lang="en-US" i="1" dirty="0"/>
              <a:t>Three missionaries and three cannibals wish to cross a river using a two person boat. If at any time the cannibals out number the missionaries on either side of the river, they will eat the missionaries. How can a sequence of boat trips be performed that will get everyone to the other side of the river without any missionaries being eaten?</a:t>
            </a:r>
            <a:endParaRPr lang="en-US" dirty="0"/>
          </a:p>
        </p:txBody>
      </p:sp>
    </p:spTree>
    <p:extLst>
      <p:ext uri="{BB962C8B-B14F-4D97-AF65-F5344CB8AC3E}">
        <p14:creationId xmlns:p14="http://schemas.microsoft.com/office/powerpoint/2010/main" val="3219623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a:t>
            </a:r>
          </a:p>
        </p:txBody>
      </p:sp>
      <p:sp>
        <p:nvSpPr>
          <p:cNvPr id="3" name="Content Placeholder 2"/>
          <p:cNvSpPr>
            <a:spLocks noGrp="1"/>
          </p:cNvSpPr>
          <p:nvPr>
            <p:ph idx="1"/>
          </p:nvPr>
        </p:nvSpPr>
        <p:spPr/>
        <p:txBody>
          <a:bodyPr/>
          <a:lstStyle/>
          <a:p>
            <a:r>
              <a:rPr lang="en-US" dirty="0"/>
              <a:t>(L,R) – set of ordered pair of left and right bank of the river</a:t>
            </a:r>
          </a:p>
          <a:p>
            <a:r>
              <a:rPr lang="en-US" dirty="0"/>
              <a:t>Each bank is represented by [</a:t>
            </a:r>
            <a:r>
              <a:rPr lang="en-US" dirty="0" err="1"/>
              <a:t>nM,mC,B</a:t>
            </a:r>
            <a:r>
              <a:rPr lang="en-US" dirty="0"/>
              <a:t>] where n= number of missionaries, m=number of </a:t>
            </a:r>
            <a:r>
              <a:rPr lang="en-US" dirty="0" err="1"/>
              <a:t>cannnibals</a:t>
            </a:r>
            <a:r>
              <a:rPr lang="en-US" dirty="0"/>
              <a:t> and B represents boat</a:t>
            </a:r>
          </a:p>
          <a:p>
            <a:r>
              <a:rPr lang="en-US" dirty="0"/>
              <a:t>Start State : [(3M,3C,1B),(0M,0C,0B)]</a:t>
            </a:r>
          </a:p>
          <a:p>
            <a:r>
              <a:rPr lang="en-US" dirty="0"/>
              <a:t>Goal state : [(0M,0C,0B),(3M,3C,1B)]</a:t>
            </a:r>
          </a:p>
          <a:p>
            <a:endParaRPr lang="en-US" dirty="0"/>
          </a:p>
        </p:txBody>
      </p:sp>
    </p:spTree>
    <p:extLst>
      <p:ext uri="{BB962C8B-B14F-4D97-AF65-F5344CB8AC3E}">
        <p14:creationId xmlns:p14="http://schemas.microsoft.com/office/powerpoint/2010/main" val="1344874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pic>
        <p:nvPicPr>
          <p:cNvPr id="4" name="Content Placeholder 3"/>
          <p:cNvPicPr>
            <a:picLocks noGrp="1" noChangeAspect="1"/>
          </p:cNvPicPr>
          <p:nvPr>
            <p:ph idx="1"/>
          </p:nvPr>
        </p:nvPicPr>
        <p:blipFill>
          <a:blip r:embed="rId2"/>
          <a:stretch>
            <a:fillRect/>
          </a:stretch>
        </p:blipFill>
        <p:spPr>
          <a:xfrm>
            <a:off x="955979" y="2266681"/>
            <a:ext cx="10613475" cy="2969307"/>
          </a:xfrm>
          <a:prstGeom prst="rect">
            <a:avLst/>
          </a:prstGeom>
        </p:spPr>
      </p:pic>
    </p:spTree>
    <p:extLst>
      <p:ext uri="{BB962C8B-B14F-4D97-AF65-F5344CB8AC3E}">
        <p14:creationId xmlns:p14="http://schemas.microsoft.com/office/powerpoint/2010/main" val="1390633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44303" y="2537137"/>
            <a:ext cx="11103394" cy="2542762"/>
          </a:xfrm>
          <a:prstGeom prst="rect">
            <a:avLst/>
          </a:prstGeom>
        </p:spPr>
      </p:pic>
    </p:spTree>
    <p:extLst>
      <p:ext uri="{BB962C8B-B14F-4D97-AF65-F5344CB8AC3E}">
        <p14:creationId xmlns:p14="http://schemas.microsoft.com/office/powerpoint/2010/main" val="1045880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81825"/>
            <a:ext cx="10515600" cy="5095138"/>
          </a:xfrm>
        </p:spPr>
        <p:txBody>
          <a:bodyPr/>
          <a:lstStyle/>
          <a:p>
            <a:r>
              <a:rPr lang="en-US" dirty="0"/>
              <a:t>To build a system to solve a particular problem :</a:t>
            </a:r>
          </a:p>
          <a:p>
            <a:pPr marL="0" indent="0">
              <a:buNone/>
            </a:pPr>
            <a:endParaRPr lang="en-US" dirty="0"/>
          </a:p>
          <a:p>
            <a:pPr marL="971550" lvl="1" indent="-514350">
              <a:buFont typeface="+mj-lt"/>
              <a:buAutoNum type="arabicPeriod"/>
            </a:pPr>
            <a:r>
              <a:rPr lang="en-US" dirty="0"/>
              <a:t>Define the problem precisely</a:t>
            </a:r>
          </a:p>
          <a:p>
            <a:pPr marL="971550" lvl="1" indent="-514350">
              <a:buFont typeface="+mj-lt"/>
              <a:buAutoNum type="arabicPeriod"/>
            </a:pPr>
            <a:r>
              <a:rPr lang="en-US" dirty="0"/>
              <a:t>Analyze the problem</a:t>
            </a:r>
          </a:p>
          <a:p>
            <a:pPr marL="971550" lvl="1" indent="-514350">
              <a:buFont typeface="+mj-lt"/>
              <a:buAutoNum type="arabicPeriod"/>
            </a:pPr>
            <a:r>
              <a:rPr lang="en-US" dirty="0"/>
              <a:t>Isolate and represent the task knowledge </a:t>
            </a:r>
          </a:p>
          <a:p>
            <a:pPr marL="971550" lvl="1" indent="-514350">
              <a:buFont typeface="+mj-lt"/>
              <a:buAutoNum type="arabicPeriod"/>
            </a:pPr>
            <a:r>
              <a:rPr lang="en-US" dirty="0"/>
              <a:t>Choose the best problem solving technique.</a:t>
            </a:r>
          </a:p>
        </p:txBody>
      </p:sp>
    </p:spTree>
    <p:extLst>
      <p:ext uri="{BB962C8B-B14F-4D97-AF65-F5344CB8AC3E}">
        <p14:creationId xmlns:p14="http://schemas.microsoft.com/office/powerpoint/2010/main" val="3143111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9731"/>
          </a:xfrm>
        </p:spPr>
        <p:txBody>
          <a:bodyPr/>
          <a:lstStyle/>
          <a:p>
            <a:r>
              <a:rPr lang="en-US" dirty="0"/>
              <a:t>Solution Path</a:t>
            </a:r>
          </a:p>
        </p:txBody>
      </p:sp>
      <p:pic>
        <p:nvPicPr>
          <p:cNvPr id="4" name="Content Placeholder 3"/>
          <p:cNvPicPr>
            <a:picLocks noGrp="1" noChangeAspect="1"/>
          </p:cNvPicPr>
          <p:nvPr>
            <p:ph idx="1"/>
          </p:nvPr>
        </p:nvPicPr>
        <p:blipFill>
          <a:blip r:embed="rId2"/>
          <a:stretch>
            <a:fillRect/>
          </a:stretch>
        </p:blipFill>
        <p:spPr>
          <a:xfrm>
            <a:off x="1507447" y="1532587"/>
            <a:ext cx="8636007" cy="4307368"/>
          </a:xfrm>
          <a:prstGeom prst="rect">
            <a:avLst/>
          </a:prstGeom>
        </p:spPr>
      </p:pic>
    </p:spTree>
    <p:extLst>
      <p:ext uri="{BB962C8B-B14F-4D97-AF65-F5344CB8AC3E}">
        <p14:creationId xmlns:p14="http://schemas.microsoft.com/office/powerpoint/2010/main" val="1971111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State representation:</a:t>
            </a:r>
            <a:br>
              <a:rPr lang="en-US" b="1" dirty="0"/>
            </a:br>
            <a:endParaRPr lang="en-US" dirty="0"/>
          </a:p>
        </p:txBody>
      </p:sp>
      <p:sp>
        <p:nvSpPr>
          <p:cNvPr id="3" name="Content Placeholder 2"/>
          <p:cNvSpPr>
            <a:spLocks noGrp="1"/>
          </p:cNvSpPr>
          <p:nvPr>
            <p:ph idx="1"/>
          </p:nvPr>
        </p:nvSpPr>
        <p:spPr/>
        <p:txBody>
          <a:bodyPr/>
          <a:lstStyle/>
          <a:p>
            <a:pPr marL="0" indent="0">
              <a:buNone/>
            </a:pPr>
            <a:r>
              <a:rPr lang="en-US" dirty="0"/>
              <a:t>1. BOAT position: original (T) or final (NIL) side of the river.</a:t>
            </a:r>
          </a:p>
          <a:p>
            <a:pPr marL="0" indent="0">
              <a:buNone/>
            </a:pPr>
            <a:r>
              <a:rPr lang="en-US" dirty="0"/>
              <a:t>2. Number of Missionaries and Cannibals on the original side of the river.</a:t>
            </a:r>
          </a:p>
          <a:p>
            <a:pPr marL="0" indent="0">
              <a:buNone/>
            </a:pPr>
            <a:r>
              <a:rPr lang="en-US" dirty="0"/>
              <a:t>3. Start is (T 3 3); Goal is (NIL 0 0).</a:t>
            </a:r>
          </a:p>
        </p:txBody>
      </p:sp>
    </p:spTree>
    <p:extLst>
      <p:ext uri="{BB962C8B-B14F-4D97-AF65-F5344CB8AC3E}">
        <p14:creationId xmlns:p14="http://schemas.microsoft.com/office/powerpoint/2010/main" val="2857087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pic>
        <p:nvPicPr>
          <p:cNvPr id="4" name="Content Placeholder 3"/>
          <p:cNvPicPr>
            <a:picLocks noGrp="1" noChangeAspect="1"/>
          </p:cNvPicPr>
          <p:nvPr>
            <p:ph idx="1"/>
          </p:nvPr>
        </p:nvPicPr>
        <p:blipFill>
          <a:blip r:embed="rId2"/>
          <a:stretch>
            <a:fillRect/>
          </a:stretch>
        </p:blipFill>
        <p:spPr>
          <a:xfrm>
            <a:off x="2025632" y="2343955"/>
            <a:ext cx="7751157" cy="2583789"/>
          </a:xfrm>
          <a:prstGeom prst="rect">
            <a:avLst/>
          </a:prstGeom>
        </p:spPr>
      </p:pic>
    </p:spTree>
    <p:extLst>
      <p:ext uri="{BB962C8B-B14F-4D97-AF65-F5344CB8AC3E}">
        <p14:creationId xmlns:p14="http://schemas.microsoft.com/office/powerpoint/2010/main" val="1410511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84866" y="-1"/>
            <a:ext cx="6375043" cy="7039623"/>
          </a:xfrm>
          <a:prstGeom prst="rect">
            <a:avLst/>
          </a:prstGeom>
        </p:spPr>
      </p:pic>
    </p:spTree>
    <p:extLst>
      <p:ext uri="{BB962C8B-B14F-4D97-AF65-F5344CB8AC3E}">
        <p14:creationId xmlns:p14="http://schemas.microsoft.com/office/powerpoint/2010/main" val="1267506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a:extLst>
              <a:ext uri="{FF2B5EF4-FFF2-40B4-BE49-F238E27FC236}">
                <a16:creationId xmlns:a16="http://schemas.microsoft.com/office/drawing/2014/main" id="{2A5D43BD-3DA5-4CD9-BB11-81EBC4E4CDB9}"/>
              </a:ext>
            </a:extLst>
          </p:cNvPr>
          <p:cNvSpPr>
            <a:spLocks noGrp="1"/>
          </p:cNvSpPr>
          <p:nvPr>
            <p:ph type="sldNum" sz="quarter" idx="12"/>
          </p:nvPr>
        </p:nvSpPr>
        <p:spPr>
          <a:noFill/>
        </p:spPr>
        <p:txBody>
          <a:bodyP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fld id="{60D5A78A-BE8E-416C-A58A-E335DF4DE4F9}" type="slidenum">
              <a:rPr lang="en-GB" altLang="en-US" sz="1400">
                <a:latin typeface="Times New Roman" panose="02020603050405020304" pitchFamily="18" charset="0"/>
              </a:rPr>
              <a:pPr eaLnBrk="1" hangingPunct="1">
                <a:spcBef>
                  <a:spcPct val="0"/>
                </a:spcBef>
                <a:buFontTx/>
                <a:buNone/>
              </a:pPr>
              <a:t>24</a:t>
            </a:fld>
            <a:endParaRPr lang="en-GB" altLang="en-US" sz="1400">
              <a:latin typeface="Times New Roman" panose="02020603050405020304" pitchFamily="18" charset="0"/>
            </a:endParaRPr>
          </a:p>
        </p:txBody>
      </p:sp>
      <p:sp>
        <p:nvSpPr>
          <p:cNvPr id="20483" name="Rectangle 2">
            <a:extLst>
              <a:ext uri="{FF2B5EF4-FFF2-40B4-BE49-F238E27FC236}">
                <a16:creationId xmlns:a16="http://schemas.microsoft.com/office/drawing/2014/main" id="{3BA54784-F558-48DA-8C50-90B1CB605C93}"/>
              </a:ext>
            </a:extLst>
          </p:cNvPr>
          <p:cNvSpPr>
            <a:spLocks noGrp="1" noChangeArrowheads="1"/>
          </p:cNvSpPr>
          <p:nvPr>
            <p:ph type="title"/>
          </p:nvPr>
        </p:nvSpPr>
        <p:spPr>
          <a:xfrm>
            <a:off x="1828800" y="609600"/>
            <a:ext cx="8534400" cy="1143000"/>
          </a:xfrm>
        </p:spPr>
        <p:txBody>
          <a:bodyPr/>
          <a:lstStyle/>
          <a:p>
            <a:pPr eaLnBrk="1" hangingPunct="1"/>
            <a:r>
              <a:rPr lang="en-GB" altLang="en-US" dirty="0"/>
              <a:t>State Space Search: Summary</a:t>
            </a:r>
          </a:p>
        </p:txBody>
      </p:sp>
      <p:sp>
        <p:nvSpPr>
          <p:cNvPr id="20484" name="Rectangle 5">
            <a:extLst>
              <a:ext uri="{FF2B5EF4-FFF2-40B4-BE49-F238E27FC236}">
                <a16:creationId xmlns:a16="http://schemas.microsoft.com/office/drawing/2014/main" id="{8B49A7C3-4703-44EB-B8A7-9D91B97EF21D}"/>
              </a:ext>
            </a:extLst>
          </p:cNvPr>
          <p:cNvSpPr>
            <a:spLocks noGrp="1" noChangeArrowheads="1"/>
          </p:cNvSpPr>
          <p:nvPr>
            <p:ph type="body" idx="1"/>
          </p:nvPr>
        </p:nvSpPr>
        <p:spPr>
          <a:noFill/>
        </p:spPr>
        <p:txBody>
          <a:bodyPr/>
          <a:lstStyle/>
          <a:p>
            <a:pPr marL="533400" indent="-533400">
              <a:spcBef>
                <a:spcPct val="0"/>
              </a:spcBef>
              <a:spcAft>
                <a:spcPct val="50000"/>
              </a:spcAft>
              <a:buClr>
                <a:schemeClr val="tx1"/>
              </a:buClr>
              <a:buFontTx/>
              <a:buAutoNum type="arabicPeriod"/>
            </a:pPr>
            <a:r>
              <a:rPr lang="en-GB" altLang="en-US"/>
              <a:t>Define a state space that contains all the possible configurations of the relevant objects.</a:t>
            </a:r>
            <a:endParaRPr lang="en-GB" altLang="en-US">
              <a:sym typeface="Symbol" panose="05050102010706020507" pitchFamily="18" charset="2"/>
            </a:endParaRPr>
          </a:p>
          <a:p>
            <a:pPr marL="533400" indent="-533400">
              <a:spcBef>
                <a:spcPct val="0"/>
              </a:spcBef>
              <a:spcAft>
                <a:spcPct val="50000"/>
              </a:spcAft>
              <a:buClr>
                <a:schemeClr val="tx1"/>
              </a:buClr>
              <a:buNone/>
            </a:pPr>
            <a:r>
              <a:rPr lang="en-GB" altLang="en-US"/>
              <a:t>2.</a:t>
            </a:r>
            <a:r>
              <a:rPr lang="en-GB" altLang="en-US">
                <a:solidFill>
                  <a:srgbClr val="0000FF"/>
                </a:solidFill>
              </a:rPr>
              <a:t>	</a:t>
            </a:r>
            <a:r>
              <a:rPr lang="en-GB" altLang="en-US"/>
              <a:t>Specify the initial states.</a:t>
            </a:r>
            <a:endParaRPr lang="en-GB" altLang="en-US">
              <a:solidFill>
                <a:srgbClr val="0000FF"/>
              </a:solidFill>
            </a:endParaRPr>
          </a:p>
          <a:p>
            <a:pPr marL="533400" indent="-533400">
              <a:spcBef>
                <a:spcPct val="0"/>
              </a:spcBef>
              <a:spcAft>
                <a:spcPct val="50000"/>
              </a:spcAft>
              <a:buClr>
                <a:schemeClr val="tx1"/>
              </a:buClr>
              <a:buNone/>
            </a:pPr>
            <a:r>
              <a:rPr lang="en-GB" altLang="en-US"/>
              <a:t>3.</a:t>
            </a:r>
            <a:r>
              <a:rPr lang="en-GB" altLang="en-US">
                <a:solidFill>
                  <a:srgbClr val="0000FF"/>
                </a:solidFill>
              </a:rPr>
              <a:t>	</a:t>
            </a:r>
            <a:r>
              <a:rPr lang="en-GB" altLang="en-US"/>
              <a:t>Specify the goal states.</a:t>
            </a:r>
          </a:p>
          <a:p>
            <a:pPr marL="533400" indent="-533400">
              <a:spcBef>
                <a:spcPct val="0"/>
              </a:spcBef>
              <a:buClr>
                <a:schemeClr val="tx1"/>
              </a:buClr>
              <a:buNone/>
            </a:pPr>
            <a:r>
              <a:rPr lang="en-GB" altLang="en-US"/>
              <a:t>4.</a:t>
            </a:r>
            <a:r>
              <a:rPr lang="en-GB" altLang="en-US">
                <a:solidFill>
                  <a:srgbClr val="0000FF"/>
                </a:solidFill>
              </a:rPr>
              <a:t>	</a:t>
            </a:r>
            <a:r>
              <a:rPr lang="en-GB" altLang="en-US"/>
              <a:t>Specify a set of rules:</a:t>
            </a:r>
          </a:p>
          <a:p>
            <a:pPr marL="533400" indent="-533400">
              <a:spcBef>
                <a:spcPct val="0"/>
              </a:spcBef>
              <a:spcAft>
                <a:spcPct val="20000"/>
              </a:spcAft>
              <a:buClr>
                <a:schemeClr val="tx1"/>
              </a:buClr>
              <a:buSzPct val="120000"/>
              <a:buNone/>
            </a:pPr>
            <a:r>
              <a:rPr lang="en-GB" altLang="en-US" sz="2000">
                <a:latin typeface="Symbol" panose="05050102010706020507" pitchFamily="18" charset="2"/>
              </a:rPr>
              <a:t>		-</a:t>
            </a:r>
            <a:r>
              <a:rPr lang="en-GB" altLang="en-US" sz="2000"/>
              <a:t> What are unstated assumptions?</a:t>
            </a:r>
          </a:p>
          <a:p>
            <a:pPr marL="533400" indent="-533400">
              <a:spcBef>
                <a:spcPct val="0"/>
              </a:spcBef>
              <a:spcAft>
                <a:spcPct val="20000"/>
              </a:spcAft>
              <a:buClr>
                <a:schemeClr val="tx1"/>
              </a:buClr>
              <a:buSzPct val="120000"/>
              <a:buNone/>
            </a:pPr>
            <a:r>
              <a:rPr lang="en-GB" altLang="en-US" sz="2000">
                <a:latin typeface="Symbol" panose="05050102010706020507" pitchFamily="18" charset="2"/>
              </a:rPr>
              <a:t>		-</a:t>
            </a:r>
            <a:r>
              <a:rPr lang="en-GB" altLang="en-US" sz="2000"/>
              <a:t> How general should the rules be?</a:t>
            </a:r>
          </a:p>
          <a:p>
            <a:pPr marL="533400" indent="-533400">
              <a:spcBef>
                <a:spcPct val="0"/>
              </a:spcBef>
              <a:buClr>
                <a:schemeClr val="tx1"/>
              </a:buClr>
              <a:buSzPct val="120000"/>
              <a:buNone/>
            </a:pPr>
            <a:r>
              <a:rPr lang="en-GB" altLang="en-US" sz="2000">
                <a:latin typeface="Symbol" panose="05050102010706020507" pitchFamily="18" charset="2"/>
              </a:rPr>
              <a:t>		-</a:t>
            </a:r>
            <a:r>
              <a:rPr lang="en-GB" altLang="en-US" sz="2000"/>
              <a:t> How much knowledge for solutions should be in the 	</a:t>
            </a:r>
          </a:p>
          <a:p>
            <a:pPr marL="533400" indent="-533400">
              <a:spcBef>
                <a:spcPct val="0"/>
              </a:spcBef>
              <a:buClr>
                <a:schemeClr val="tx1"/>
              </a:buClr>
              <a:buSzPct val="120000"/>
              <a:buNone/>
            </a:pPr>
            <a:r>
              <a:rPr lang="en-GB" altLang="en-US" sz="2000"/>
              <a:t>		   rules?</a:t>
            </a:r>
          </a:p>
          <a:p>
            <a:pPr marL="533400" indent="-533400">
              <a:spcBef>
                <a:spcPct val="0"/>
              </a:spcBef>
              <a:buClr>
                <a:schemeClr val="tx1"/>
              </a:buClr>
              <a:buNone/>
            </a:pPr>
            <a:endParaRPr lang="en-GB"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PRODUCTION SYSTEMS</a:t>
            </a:r>
            <a:endParaRPr lang="en-US" dirty="0"/>
          </a:p>
        </p:txBody>
      </p:sp>
      <p:sp>
        <p:nvSpPr>
          <p:cNvPr id="3" name="Content Placeholder 2"/>
          <p:cNvSpPr>
            <a:spLocks noGrp="1"/>
          </p:cNvSpPr>
          <p:nvPr>
            <p:ph idx="1"/>
          </p:nvPr>
        </p:nvSpPr>
        <p:spPr/>
        <p:txBody>
          <a:bodyPr/>
          <a:lstStyle/>
          <a:p>
            <a:r>
              <a:rPr lang="en-US" dirty="0"/>
              <a:t>Production systems provide appropriate structures for performing and describing search processes. </a:t>
            </a:r>
          </a:p>
          <a:p>
            <a:r>
              <a:rPr lang="en-US" dirty="0"/>
              <a:t>A production system has four basic components as enumerated below.</a:t>
            </a:r>
          </a:p>
          <a:p>
            <a:pPr marL="514350" indent="-514350">
              <a:buFont typeface="+mj-lt"/>
              <a:buAutoNum type="arabicPeriod"/>
            </a:pPr>
            <a:r>
              <a:rPr lang="en-US" dirty="0"/>
              <a:t>A set of rules</a:t>
            </a:r>
          </a:p>
          <a:p>
            <a:pPr marL="514350" indent="-514350">
              <a:buFont typeface="+mj-lt"/>
              <a:buAutoNum type="arabicPeriod"/>
            </a:pPr>
            <a:r>
              <a:rPr lang="en-US" dirty="0"/>
              <a:t>A database of current facts established during the process of inference</a:t>
            </a:r>
          </a:p>
          <a:p>
            <a:pPr marL="514350" indent="-514350">
              <a:buFont typeface="+mj-lt"/>
              <a:buAutoNum type="arabicPeriod"/>
            </a:pPr>
            <a:r>
              <a:rPr lang="en-US" dirty="0"/>
              <a:t>A control strategy</a:t>
            </a:r>
          </a:p>
          <a:p>
            <a:pPr marL="514350" indent="-514350">
              <a:buFont typeface="+mj-lt"/>
              <a:buAutoNum type="arabicPeriod"/>
            </a:pPr>
            <a:r>
              <a:rPr lang="en-US" dirty="0"/>
              <a:t>A rule applier</a:t>
            </a:r>
          </a:p>
        </p:txBody>
      </p:sp>
    </p:spTree>
    <p:extLst>
      <p:ext uri="{BB962C8B-B14F-4D97-AF65-F5344CB8AC3E}">
        <p14:creationId xmlns:p14="http://schemas.microsoft.com/office/powerpoint/2010/main" val="920002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strategies</a:t>
            </a:r>
          </a:p>
        </p:txBody>
      </p:sp>
      <p:sp>
        <p:nvSpPr>
          <p:cNvPr id="3" name="Content Placeholder 2"/>
          <p:cNvSpPr>
            <a:spLocks noGrp="1"/>
          </p:cNvSpPr>
          <p:nvPr>
            <p:ph idx="1"/>
          </p:nvPr>
        </p:nvSpPr>
        <p:spPr/>
        <p:txBody>
          <a:bodyPr/>
          <a:lstStyle/>
          <a:p>
            <a:r>
              <a:rPr lang="en-US" dirty="0"/>
              <a:t>Requirements</a:t>
            </a:r>
          </a:p>
          <a:p>
            <a:pPr marL="514350" indent="-514350">
              <a:buFont typeface="+mj-lt"/>
              <a:buAutoNum type="arabicPeriod"/>
            </a:pPr>
            <a:r>
              <a:rPr lang="en-US" dirty="0"/>
              <a:t>It causes motion</a:t>
            </a:r>
          </a:p>
          <a:p>
            <a:pPr marL="514350" indent="-514350">
              <a:buFont typeface="+mj-lt"/>
              <a:buAutoNum type="arabicPeriod"/>
            </a:pPr>
            <a:r>
              <a:rPr lang="en-US" dirty="0"/>
              <a:t>It should be systematic</a:t>
            </a:r>
          </a:p>
        </p:txBody>
      </p:sp>
    </p:spTree>
    <p:extLst>
      <p:ext uri="{BB962C8B-B14F-4D97-AF65-F5344CB8AC3E}">
        <p14:creationId xmlns:p14="http://schemas.microsoft.com/office/powerpoint/2010/main" val="3970042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9E355-F585-4B0D-BC75-C6CECD98DE8D}"/>
              </a:ext>
            </a:extLst>
          </p:cNvPr>
          <p:cNvSpPr>
            <a:spLocks noGrp="1"/>
          </p:cNvSpPr>
          <p:nvPr>
            <p:ph type="title"/>
          </p:nvPr>
        </p:nvSpPr>
        <p:spPr/>
        <p:txBody>
          <a:bodyPr/>
          <a:lstStyle/>
          <a:p>
            <a:r>
              <a:rPr lang="en-IN" dirty="0"/>
              <a:t>Directions in which search could proceed</a:t>
            </a:r>
          </a:p>
        </p:txBody>
      </p:sp>
      <p:sp>
        <p:nvSpPr>
          <p:cNvPr id="3" name="Content Placeholder 2">
            <a:extLst>
              <a:ext uri="{FF2B5EF4-FFF2-40B4-BE49-F238E27FC236}">
                <a16:creationId xmlns:a16="http://schemas.microsoft.com/office/drawing/2014/main" id="{51BE7B06-5E35-45F9-B447-30EDA98A422C}"/>
              </a:ext>
            </a:extLst>
          </p:cNvPr>
          <p:cNvSpPr>
            <a:spLocks noGrp="1"/>
          </p:cNvSpPr>
          <p:nvPr>
            <p:ph idx="1"/>
          </p:nvPr>
        </p:nvSpPr>
        <p:spPr/>
        <p:txBody>
          <a:bodyPr/>
          <a:lstStyle/>
          <a:p>
            <a:r>
              <a:rPr lang="en-IN" dirty="0"/>
              <a:t>Data-driven search called forward chaining, from the start state</a:t>
            </a:r>
          </a:p>
          <a:p>
            <a:r>
              <a:rPr lang="en-IN" dirty="0"/>
              <a:t> Goal-driven search called backward chaining from the goal state</a:t>
            </a:r>
          </a:p>
        </p:txBody>
      </p:sp>
    </p:spTree>
    <p:extLst>
      <p:ext uri="{BB962C8B-B14F-4D97-AF65-F5344CB8AC3E}">
        <p14:creationId xmlns:p14="http://schemas.microsoft.com/office/powerpoint/2010/main" val="2316835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7BDFA-C34A-4CA4-AA45-E7D32A3B070C}"/>
              </a:ext>
            </a:extLst>
          </p:cNvPr>
          <p:cNvSpPr>
            <a:spLocks noGrp="1"/>
          </p:cNvSpPr>
          <p:nvPr>
            <p:ph type="title"/>
          </p:nvPr>
        </p:nvSpPr>
        <p:spPr/>
        <p:txBody>
          <a:bodyPr/>
          <a:lstStyle/>
          <a:p>
            <a:r>
              <a:rPr lang="en-IN" dirty="0"/>
              <a:t>General observations</a:t>
            </a:r>
          </a:p>
        </p:txBody>
      </p:sp>
      <p:sp>
        <p:nvSpPr>
          <p:cNvPr id="3" name="Content Placeholder 2">
            <a:extLst>
              <a:ext uri="{FF2B5EF4-FFF2-40B4-BE49-F238E27FC236}">
                <a16:creationId xmlns:a16="http://schemas.microsoft.com/office/drawing/2014/main" id="{C874FBFC-2B36-4750-8F4B-BCB8A872ADB9}"/>
              </a:ext>
            </a:extLst>
          </p:cNvPr>
          <p:cNvSpPr>
            <a:spLocks noGrp="1"/>
          </p:cNvSpPr>
          <p:nvPr>
            <p:ph idx="1"/>
          </p:nvPr>
        </p:nvSpPr>
        <p:spPr/>
        <p:txBody>
          <a:bodyPr/>
          <a:lstStyle/>
          <a:p>
            <a:r>
              <a:rPr lang="en-IN" dirty="0"/>
              <a:t>Move from smaller set of states to the larger set of state and proceed in the direction with the lower branching factor.</a:t>
            </a:r>
          </a:p>
          <a:p>
            <a:r>
              <a:rPr lang="en-IN" dirty="0"/>
              <a:t>Branching factor is the average number of nodes that can be reached directly from single node.</a:t>
            </a:r>
          </a:p>
          <a:p>
            <a:r>
              <a:rPr lang="en-IN" dirty="0"/>
              <a:t>Example theorem in mathematics: from set of axioms, large number of theorem can be proved on the other hand, the large number of theorems must go back to the small set of axioms. Hence branching factor is significantly greater going forward from axioms to theorem rather than going from theorems to axioms </a:t>
            </a:r>
          </a:p>
          <a:p>
            <a:r>
              <a:rPr lang="en-IN" dirty="0"/>
              <a:t>Therefore proving theorems using backward strategy is more useful</a:t>
            </a:r>
          </a:p>
        </p:txBody>
      </p:sp>
    </p:spTree>
    <p:extLst>
      <p:ext uri="{BB962C8B-B14F-4D97-AF65-F5344CB8AC3E}">
        <p14:creationId xmlns:p14="http://schemas.microsoft.com/office/powerpoint/2010/main" val="58420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a16="http://schemas.microsoft.com/office/drawing/2014/main" id="{6251A2F2-4D9B-42B9-9461-8F13BE506951}"/>
              </a:ext>
            </a:extLst>
          </p:cNvPr>
          <p:cNvSpPr>
            <a:spLocks noGrp="1"/>
          </p:cNvSpPr>
          <p:nvPr>
            <p:ph type="sldNum" sz="quarter" idx="12"/>
          </p:nvPr>
        </p:nvSpPr>
        <p:spPr>
          <a:noFill/>
        </p:spPr>
        <p:txBody>
          <a:bodyP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fld id="{51FF66BA-96BB-4DD5-B8B6-D5A28363A416}" type="slidenum">
              <a:rPr lang="en-GB" altLang="en-US" sz="1400">
                <a:latin typeface="Times New Roman" panose="02020603050405020304" pitchFamily="18" charset="0"/>
              </a:rPr>
              <a:pPr eaLnBrk="1" hangingPunct="1">
                <a:spcBef>
                  <a:spcPct val="0"/>
                </a:spcBef>
                <a:buFontTx/>
                <a:buNone/>
              </a:pPr>
              <a:t>29</a:t>
            </a:fld>
            <a:endParaRPr lang="en-GB" altLang="en-US" sz="1400">
              <a:latin typeface="Times New Roman" panose="02020603050405020304" pitchFamily="18" charset="0"/>
            </a:endParaRPr>
          </a:p>
        </p:txBody>
      </p:sp>
      <p:sp>
        <p:nvSpPr>
          <p:cNvPr id="21507" name="Rectangle 2">
            <a:extLst>
              <a:ext uri="{FF2B5EF4-FFF2-40B4-BE49-F238E27FC236}">
                <a16:creationId xmlns:a16="http://schemas.microsoft.com/office/drawing/2014/main" id="{EF838371-41F4-4A46-8A49-FC82B5C926B7}"/>
              </a:ext>
            </a:extLst>
          </p:cNvPr>
          <p:cNvSpPr>
            <a:spLocks noGrp="1" noChangeArrowheads="1"/>
          </p:cNvSpPr>
          <p:nvPr>
            <p:ph type="title"/>
          </p:nvPr>
        </p:nvSpPr>
        <p:spPr>
          <a:xfrm>
            <a:off x="1828800" y="609600"/>
            <a:ext cx="8534400" cy="1143000"/>
          </a:xfrm>
        </p:spPr>
        <p:txBody>
          <a:bodyPr/>
          <a:lstStyle/>
          <a:p>
            <a:pPr eaLnBrk="1" hangingPunct="1"/>
            <a:r>
              <a:rPr lang="en-GB" altLang="en-US"/>
              <a:t>Search Strategies</a:t>
            </a:r>
          </a:p>
        </p:txBody>
      </p:sp>
      <p:sp>
        <p:nvSpPr>
          <p:cNvPr id="21508" name="Rectangle 3">
            <a:extLst>
              <a:ext uri="{FF2B5EF4-FFF2-40B4-BE49-F238E27FC236}">
                <a16:creationId xmlns:a16="http://schemas.microsoft.com/office/drawing/2014/main" id="{D10251F7-3CAA-4056-A38C-D8B919CA04CC}"/>
              </a:ext>
            </a:extLst>
          </p:cNvPr>
          <p:cNvSpPr>
            <a:spLocks noGrp="1" noChangeArrowheads="1"/>
          </p:cNvSpPr>
          <p:nvPr>
            <p:ph type="body" idx="1"/>
          </p:nvPr>
        </p:nvSpPr>
        <p:spPr>
          <a:noFill/>
        </p:spPr>
        <p:txBody>
          <a:bodyPr/>
          <a:lstStyle/>
          <a:p>
            <a:pPr marL="533400" indent="-533400">
              <a:spcBef>
                <a:spcPct val="0"/>
              </a:spcBef>
              <a:buClr>
                <a:schemeClr val="tx1"/>
              </a:buClr>
              <a:buNone/>
            </a:pPr>
            <a:r>
              <a:rPr lang="en-GB" altLang="en-US">
                <a:sym typeface="Symbol" panose="05050102010706020507" pitchFamily="18" charset="2"/>
              </a:rPr>
              <a:t>1.  </a:t>
            </a:r>
            <a:r>
              <a:rPr lang="en-GB" altLang="en-US">
                <a:solidFill>
                  <a:srgbClr val="0000FF"/>
                </a:solidFill>
                <a:sym typeface="Symbol" panose="05050102010706020507" pitchFamily="18" charset="2"/>
              </a:rPr>
              <a:t>Uninformed search</a:t>
            </a:r>
            <a:r>
              <a:rPr lang="en-GB" altLang="en-US">
                <a:sym typeface="Symbol" panose="05050102010706020507" pitchFamily="18" charset="2"/>
              </a:rPr>
              <a:t> (blind search)</a:t>
            </a:r>
          </a:p>
          <a:p>
            <a:pPr marL="533400" indent="-533400">
              <a:spcBef>
                <a:spcPct val="0"/>
              </a:spcBef>
              <a:spcAft>
                <a:spcPct val="50000"/>
              </a:spcAft>
              <a:buClr>
                <a:schemeClr val="tx1"/>
              </a:buClr>
              <a:buNone/>
            </a:pPr>
            <a:r>
              <a:rPr lang="en-GB" altLang="en-US">
                <a:solidFill>
                  <a:srgbClr val="0000FF"/>
                </a:solidFill>
              </a:rPr>
              <a:t>		</a:t>
            </a:r>
            <a:r>
              <a:rPr lang="en-GB" altLang="en-US" sz="2000"/>
              <a:t>Having no information about the number of steps from the 	current state to the goal.</a:t>
            </a:r>
          </a:p>
          <a:p>
            <a:pPr marL="533400" indent="-533400">
              <a:spcBef>
                <a:spcPct val="0"/>
              </a:spcBef>
              <a:spcAft>
                <a:spcPct val="50000"/>
              </a:spcAft>
              <a:buClr>
                <a:schemeClr val="tx1"/>
              </a:buClr>
              <a:buNone/>
            </a:pPr>
            <a:r>
              <a:rPr lang="en-GB" altLang="en-US" sz="2000"/>
              <a:t>             Domain Specific Knowledge is not there to guide us</a:t>
            </a:r>
          </a:p>
          <a:p>
            <a:pPr marL="533400" indent="-533400">
              <a:spcBef>
                <a:spcPct val="0"/>
              </a:spcBef>
              <a:buClr>
                <a:schemeClr val="tx1"/>
              </a:buClr>
              <a:buNone/>
            </a:pPr>
            <a:r>
              <a:rPr lang="en-GB" altLang="en-US"/>
              <a:t>2.</a:t>
            </a:r>
            <a:r>
              <a:rPr lang="en-GB" altLang="en-US">
                <a:solidFill>
                  <a:srgbClr val="0000FF"/>
                </a:solidFill>
              </a:rPr>
              <a:t> </a:t>
            </a:r>
            <a:r>
              <a:rPr lang="en-GB" altLang="en-US">
                <a:solidFill>
                  <a:srgbClr val="0000FF"/>
                </a:solidFill>
                <a:sym typeface="Symbol" panose="05050102010706020507" pitchFamily="18" charset="2"/>
              </a:rPr>
              <a:t>Informed search</a:t>
            </a:r>
            <a:r>
              <a:rPr lang="en-GB" altLang="en-US">
                <a:sym typeface="Symbol" panose="05050102010706020507" pitchFamily="18" charset="2"/>
              </a:rPr>
              <a:t> (heuristic search)</a:t>
            </a:r>
          </a:p>
          <a:p>
            <a:pPr marL="533400" indent="-533400">
              <a:spcBef>
                <a:spcPct val="0"/>
              </a:spcBef>
              <a:buClr>
                <a:schemeClr val="tx1"/>
              </a:buClr>
              <a:buNone/>
            </a:pPr>
            <a:r>
              <a:rPr lang="en-GB" altLang="en-US">
                <a:solidFill>
                  <a:srgbClr val="0000FF"/>
                </a:solidFill>
              </a:rPr>
              <a:t>		</a:t>
            </a:r>
            <a:r>
              <a:rPr lang="en-GB" altLang="en-US" sz="2000"/>
              <a:t>More efficient than uninformed search.</a:t>
            </a:r>
          </a:p>
          <a:p>
            <a:pPr marL="533400" indent="-533400">
              <a:spcBef>
                <a:spcPct val="0"/>
              </a:spcBef>
              <a:buClr>
                <a:schemeClr val="tx1"/>
              </a:buClr>
              <a:buNone/>
            </a:pPr>
            <a:r>
              <a:rPr lang="en-GB" altLang="en-US" sz="2000"/>
              <a:t>             </a:t>
            </a:r>
          </a:p>
          <a:p>
            <a:pPr marL="533400" indent="-533400">
              <a:spcBef>
                <a:spcPct val="0"/>
              </a:spcBef>
              <a:buClr>
                <a:schemeClr val="tx1"/>
              </a:buClr>
              <a:buNone/>
            </a:pPr>
            <a:r>
              <a:rPr lang="en-GB" altLang="en-US" sz="2000"/>
              <a:t>             We have function to guide the search procedure</a:t>
            </a:r>
          </a:p>
          <a:p>
            <a:pPr marL="533400" indent="-533400">
              <a:spcBef>
                <a:spcPct val="0"/>
              </a:spcBef>
              <a:buClr>
                <a:schemeClr val="tx1"/>
              </a:buClr>
              <a:buNone/>
            </a:pPr>
            <a:endParaRPr lang="en-GB"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2580" y="437882"/>
            <a:ext cx="10671220" cy="5739081"/>
          </a:xfrm>
        </p:spPr>
        <p:txBody>
          <a:bodyPr>
            <a:normAutofit lnSpcReduction="10000"/>
          </a:bodyPr>
          <a:lstStyle/>
          <a:p>
            <a:pPr marL="0" indent="0">
              <a:buNone/>
            </a:pPr>
            <a:r>
              <a:rPr lang="en-US" b="1" i="1" dirty="0"/>
              <a:t>Problem solving </a:t>
            </a:r>
            <a:r>
              <a:rPr lang="en-US" b="1" dirty="0"/>
              <a:t>is a process </a:t>
            </a:r>
            <a:r>
              <a:rPr lang="en-US" dirty="0"/>
              <a:t>of generating solutions from observed data.</a:t>
            </a:r>
          </a:p>
          <a:p>
            <a:pPr marL="457200" lvl="1" indent="0">
              <a:buNone/>
            </a:pPr>
            <a:r>
              <a:rPr lang="en-US" dirty="0"/>
              <a:t>• a </a:t>
            </a:r>
            <a:r>
              <a:rPr lang="en-US" i="1" dirty="0"/>
              <a:t>‘problem’ </a:t>
            </a:r>
            <a:r>
              <a:rPr lang="en-US" dirty="0"/>
              <a:t>is characterized by a set of </a:t>
            </a:r>
            <a:r>
              <a:rPr lang="en-US" i="1" dirty="0"/>
              <a:t>goals</a:t>
            </a:r>
            <a:r>
              <a:rPr lang="en-US" dirty="0"/>
              <a:t>,</a:t>
            </a:r>
          </a:p>
          <a:p>
            <a:pPr marL="457200" lvl="1" indent="0">
              <a:buNone/>
            </a:pPr>
            <a:r>
              <a:rPr lang="en-US" dirty="0"/>
              <a:t>• a set of </a:t>
            </a:r>
            <a:r>
              <a:rPr lang="en-US" i="1" dirty="0"/>
              <a:t>objects</a:t>
            </a:r>
            <a:r>
              <a:rPr lang="en-US" dirty="0"/>
              <a:t>, and</a:t>
            </a:r>
          </a:p>
          <a:p>
            <a:pPr marL="457200" lvl="1" indent="0">
              <a:buNone/>
            </a:pPr>
            <a:r>
              <a:rPr lang="en-US" dirty="0"/>
              <a:t>• a set of </a:t>
            </a:r>
            <a:r>
              <a:rPr lang="en-US" i="1" dirty="0"/>
              <a:t>operations</a:t>
            </a:r>
            <a:r>
              <a:rPr lang="en-US" dirty="0"/>
              <a:t>.</a:t>
            </a:r>
          </a:p>
          <a:p>
            <a:pPr marL="0" indent="0">
              <a:buNone/>
            </a:pPr>
            <a:r>
              <a:rPr lang="en-US" dirty="0"/>
              <a:t>These could be ill-defined and may evolve during problem solving.</a:t>
            </a:r>
          </a:p>
          <a:p>
            <a:pPr marL="0" indent="0">
              <a:buNone/>
            </a:pPr>
            <a:r>
              <a:rPr lang="en-US" dirty="0"/>
              <a:t>• A </a:t>
            </a:r>
            <a:r>
              <a:rPr lang="en-US" b="1" dirty="0"/>
              <a:t>‘</a:t>
            </a:r>
            <a:r>
              <a:rPr lang="en-US" b="1" i="1" dirty="0"/>
              <a:t>problem space</a:t>
            </a:r>
            <a:r>
              <a:rPr lang="en-US" b="1" dirty="0"/>
              <a:t>’ </a:t>
            </a:r>
            <a:r>
              <a:rPr lang="en-US" dirty="0"/>
              <a:t>is an abstract space.</a:t>
            </a:r>
          </a:p>
          <a:p>
            <a:pPr marL="971550" lvl="1" indent="-514350">
              <a:buFont typeface="+mj-lt"/>
              <a:buAutoNum type="arabicPeriod"/>
            </a:pPr>
            <a:r>
              <a:rPr lang="en-US" dirty="0"/>
              <a:t>A problem space encompasses all </a:t>
            </a:r>
            <a:r>
              <a:rPr lang="en-US" i="1" dirty="0"/>
              <a:t>valid states </a:t>
            </a:r>
            <a:r>
              <a:rPr lang="en-US" dirty="0"/>
              <a:t>that can be generated by the application of any combination of </a:t>
            </a:r>
            <a:r>
              <a:rPr lang="en-US" i="1" dirty="0"/>
              <a:t>operators </a:t>
            </a:r>
            <a:r>
              <a:rPr lang="en-US" dirty="0"/>
              <a:t>on any combination of </a:t>
            </a:r>
            <a:r>
              <a:rPr lang="en-US" i="1" dirty="0"/>
              <a:t>objects</a:t>
            </a:r>
            <a:r>
              <a:rPr lang="en-US" dirty="0"/>
              <a:t>.</a:t>
            </a:r>
          </a:p>
          <a:p>
            <a:pPr marL="971550" lvl="1" indent="-514350">
              <a:buFont typeface="+mj-lt"/>
              <a:buAutoNum type="arabicPeriod"/>
            </a:pPr>
            <a:r>
              <a:rPr lang="en-US" dirty="0"/>
              <a:t>The problem space may contain one or more </a:t>
            </a:r>
            <a:r>
              <a:rPr lang="en-US" i="1" dirty="0"/>
              <a:t>solutions</a:t>
            </a:r>
            <a:r>
              <a:rPr lang="en-US" dirty="0"/>
              <a:t>. A solution is a combination of </a:t>
            </a:r>
            <a:r>
              <a:rPr lang="en-US" i="1" dirty="0"/>
              <a:t>operations </a:t>
            </a:r>
            <a:r>
              <a:rPr lang="en-US" dirty="0"/>
              <a:t>and </a:t>
            </a:r>
            <a:r>
              <a:rPr lang="en-US" i="1" dirty="0"/>
              <a:t>objects </a:t>
            </a:r>
            <a:r>
              <a:rPr lang="en-US" dirty="0"/>
              <a:t>that achieve the </a:t>
            </a:r>
            <a:r>
              <a:rPr lang="en-US" i="1" dirty="0"/>
              <a:t>goals</a:t>
            </a:r>
            <a:r>
              <a:rPr lang="en-US" dirty="0"/>
              <a:t>.</a:t>
            </a:r>
          </a:p>
          <a:p>
            <a:pPr marL="0" indent="0">
              <a:buNone/>
            </a:pPr>
            <a:r>
              <a:rPr lang="en-US" dirty="0"/>
              <a:t>• A ‘</a:t>
            </a:r>
            <a:r>
              <a:rPr lang="en-US" b="1" i="1" dirty="0"/>
              <a:t>search</a:t>
            </a:r>
            <a:r>
              <a:rPr lang="en-US" dirty="0"/>
              <a:t>’ refers to the search for a solution in a problem space.</a:t>
            </a:r>
          </a:p>
          <a:p>
            <a:pPr marL="971550" lvl="1" indent="-514350">
              <a:buFont typeface="+mj-lt"/>
              <a:buAutoNum type="arabicPeriod"/>
            </a:pPr>
            <a:r>
              <a:rPr lang="en-US" dirty="0"/>
              <a:t>Search proceeds with different types of ‘</a:t>
            </a:r>
            <a:r>
              <a:rPr lang="en-US" i="1" dirty="0"/>
              <a:t>search control strategies</a:t>
            </a:r>
            <a:r>
              <a:rPr lang="en-US" dirty="0"/>
              <a:t>’.</a:t>
            </a:r>
          </a:p>
          <a:p>
            <a:pPr marL="971550" lvl="1" indent="-514350">
              <a:buFont typeface="+mj-lt"/>
              <a:buAutoNum type="arabicPeriod"/>
            </a:pPr>
            <a:r>
              <a:rPr lang="en-US" dirty="0"/>
              <a:t>The </a:t>
            </a:r>
            <a:r>
              <a:rPr lang="en-US" i="1" dirty="0"/>
              <a:t>depth-first search and breadth-first search </a:t>
            </a:r>
            <a:r>
              <a:rPr lang="en-US" dirty="0"/>
              <a:t>are the two common </a:t>
            </a:r>
            <a:r>
              <a:rPr lang="en-US" i="1" dirty="0"/>
              <a:t>search strategies.</a:t>
            </a:r>
            <a:endParaRPr lang="en-US" dirty="0"/>
          </a:p>
        </p:txBody>
      </p:sp>
    </p:spTree>
    <p:extLst>
      <p:ext uri="{BB962C8B-B14F-4D97-AF65-F5344CB8AC3E}">
        <p14:creationId xmlns:p14="http://schemas.microsoft.com/office/powerpoint/2010/main" val="199329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arn(inVertical)">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barn(inVertical)">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1000"/>
                                        <p:tgtEl>
                                          <p:spTgt spid="3">
                                            <p:txEl>
                                              <p:pRg st="9" end="9"/>
                                            </p:txEl>
                                          </p:spTgt>
                                        </p:tgtEl>
                                      </p:cBhvr>
                                    </p:animEffect>
                                    <p:anim calcmode="lin" valueType="num">
                                      <p:cBhvr>
                                        <p:cTn id="5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Effect transition="in" filter="barn(inVertical)">
                                      <p:cBhvr>
                                        <p:cTn id="6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23CEF13-6739-44BD-80C2-2E9297077E95}"/>
              </a:ext>
            </a:extLst>
          </p:cNvPr>
          <p:cNvSpPr>
            <a:spLocks noGrp="1"/>
          </p:cNvSpPr>
          <p:nvPr>
            <p:ph type="title"/>
          </p:nvPr>
        </p:nvSpPr>
        <p:spPr/>
        <p:txBody>
          <a:bodyPr/>
          <a:lstStyle/>
          <a:p>
            <a:r>
              <a:rPr lang="en-IN" altLang="en-US"/>
              <a:t>Outline of Basic Search algorithm</a:t>
            </a:r>
          </a:p>
        </p:txBody>
      </p:sp>
      <p:sp>
        <p:nvSpPr>
          <p:cNvPr id="23555" name="Content Placeholder 2">
            <a:extLst>
              <a:ext uri="{FF2B5EF4-FFF2-40B4-BE49-F238E27FC236}">
                <a16:creationId xmlns:a16="http://schemas.microsoft.com/office/drawing/2014/main" id="{2E72BC16-0CBD-4754-811D-C38B3D85064E}"/>
              </a:ext>
            </a:extLst>
          </p:cNvPr>
          <p:cNvSpPr>
            <a:spLocks noGrp="1"/>
          </p:cNvSpPr>
          <p:nvPr>
            <p:ph idx="1"/>
          </p:nvPr>
        </p:nvSpPr>
        <p:spPr/>
        <p:txBody>
          <a:bodyPr/>
          <a:lstStyle/>
          <a:p>
            <a:r>
              <a:rPr lang="en-IN" altLang="en-US" b="1"/>
              <a:t>1. Initialize : set OPEN = { start state s}</a:t>
            </a:r>
          </a:p>
          <a:p>
            <a:r>
              <a:rPr lang="en-IN" altLang="en-US" b="1"/>
              <a:t>2. Fail : If OPEN = {  } ; Terminate with failure</a:t>
            </a:r>
          </a:p>
          <a:p>
            <a:r>
              <a:rPr lang="en-IN" altLang="en-US" b="1"/>
              <a:t>3. Select : select a state n from OPEN ,</a:t>
            </a:r>
          </a:p>
          <a:p>
            <a:r>
              <a:rPr lang="en-IN" altLang="en-US" b="1"/>
              <a:t>4. Check: If n belongs to G ; Terminate with success</a:t>
            </a:r>
          </a:p>
          <a:p>
            <a:r>
              <a:rPr lang="en-IN" altLang="en-US" b="1"/>
              <a:t>5. Expand : Generate the successor of n using O and insert into OPEN</a:t>
            </a:r>
          </a:p>
          <a:p>
            <a:r>
              <a:rPr lang="en-IN" altLang="en-US" b="1"/>
              <a:t>6. Loop : Step 2</a:t>
            </a:r>
          </a:p>
          <a:p>
            <a:endParaRPr lang="en-IN" altLang="en-US" b="1"/>
          </a:p>
          <a:p>
            <a:endParaRPr lang="en-IN" altLang="en-US" b="1"/>
          </a:p>
          <a:p>
            <a:endParaRPr lang="en-IN" altLang="en-US" b="1"/>
          </a:p>
        </p:txBody>
      </p:sp>
      <p:sp>
        <p:nvSpPr>
          <p:cNvPr id="23556" name="Slide Number Placeholder 3">
            <a:extLst>
              <a:ext uri="{FF2B5EF4-FFF2-40B4-BE49-F238E27FC236}">
                <a16:creationId xmlns:a16="http://schemas.microsoft.com/office/drawing/2014/main" id="{67543B53-1EAA-4F91-BD29-458793503B8C}"/>
              </a:ext>
            </a:extLst>
          </p:cNvPr>
          <p:cNvSpPr>
            <a:spLocks noGrp="1"/>
          </p:cNvSpPr>
          <p:nvPr>
            <p:ph type="sldNum" sz="quarter" idx="12"/>
          </p:nvPr>
        </p:nvSpPr>
        <p:spPr>
          <a:noFill/>
        </p:spPr>
        <p:txBody>
          <a:bodyP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fld id="{954A572A-0462-4DA9-8EBD-8576CD46FF97}" type="slidenum">
              <a:rPr lang="en-GB" altLang="en-US" sz="1400">
                <a:latin typeface="Times New Roman" panose="02020603050405020304" pitchFamily="18" charset="0"/>
              </a:rPr>
              <a:pPr eaLnBrk="1" hangingPunct="1">
                <a:spcBef>
                  <a:spcPct val="0"/>
                </a:spcBef>
                <a:buFontTx/>
                <a:buNone/>
              </a:pPr>
              <a:t>30</a:t>
            </a:fld>
            <a:endParaRPr lang="en-GB" altLang="en-US" sz="1400">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a:extLst>
              <a:ext uri="{FF2B5EF4-FFF2-40B4-BE49-F238E27FC236}">
                <a16:creationId xmlns:a16="http://schemas.microsoft.com/office/drawing/2014/main" id="{B331A67D-3E10-4D37-973C-5CB6DD3D42FC}"/>
              </a:ext>
            </a:extLst>
          </p:cNvPr>
          <p:cNvSpPr>
            <a:spLocks noGrp="1"/>
          </p:cNvSpPr>
          <p:nvPr>
            <p:ph type="sldNum" sz="quarter" idx="12"/>
          </p:nvPr>
        </p:nvSpPr>
        <p:spPr>
          <a:noFill/>
        </p:spPr>
        <p:txBody>
          <a:bodyP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fld id="{D2C935FB-2F8A-412E-B766-9B4155BAE90F}" type="slidenum">
              <a:rPr lang="en-GB" altLang="en-US" sz="1400">
                <a:latin typeface="Times New Roman" panose="02020603050405020304" pitchFamily="18" charset="0"/>
              </a:rPr>
              <a:pPr eaLnBrk="1" hangingPunct="1">
                <a:spcBef>
                  <a:spcPct val="0"/>
                </a:spcBef>
                <a:buFontTx/>
                <a:buNone/>
              </a:pPr>
              <a:t>31</a:t>
            </a:fld>
            <a:endParaRPr lang="en-GB" altLang="en-US" sz="1400">
              <a:latin typeface="Times New Roman" panose="02020603050405020304" pitchFamily="18" charset="0"/>
            </a:endParaRPr>
          </a:p>
        </p:txBody>
      </p:sp>
      <p:sp>
        <p:nvSpPr>
          <p:cNvPr id="24579" name="Rectangle 1026">
            <a:extLst>
              <a:ext uri="{FF2B5EF4-FFF2-40B4-BE49-F238E27FC236}">
                <a16:creationId xmlns:a16="http://schemas.microsoft.com/office/drawing/2014/main" id="{67C148AB-1556-4FA7-9BD3-78408D96090C}"/>
              </a:ext>
            </a:extLst>
          </p:cNvPr>
          <p:cNvSpPr>
            <a:spLocks noGrp="1" noChangeArrowheads="1"/>
          </p:cNvSpPr>
          <p:nvPr>
            <p:ph type="title"/>
          </p:nvPr>
        </p:nvSpPr>
        <p:spPr>
          <a:xfrm>
            <a:off x="1828800" y="609600"/>
            <a:ext cx="8534400" cy="1143000"/>
          </a:xfrm>
        </p:spPr>
        <p:txBody>
          <a:bodyPr>
            <a:normAutofit fontScale="90000"/>
          </a:bodyPr>
          <a:lstStyle/>
          <a:p>
            <a:pPr eaLnBrk="1" hangingPunct="1"/>
            <a:r>
              <a:rPr lang="en-GB" altLang="en-US"/>
              <a:t>Search Strategies (queue – BFS</a:t>
            </a:r>
            <a:br>
              <a:rPr lang="en-GB" altLang="en-US"/>
            </a:br>
            <a:r>
              <a:rPr lang="en-GB" altLang="en-US"/>
              <a:t>                    stack – DFS)</a:t>
            </a:r>
          </a:p>
        </p:txBody>
      </p:sp>
      <p:sp>
        <p:nvSpPr>
          <p:cNvPr id="24580" name="Rectangle 1029">
            <a:extLst>
              <a:ext uri="{FF2B5EF4-FFF2-40B4-BE49-F238E27FC236}">
                <a16:creationId xmlns:a16="http://schemas.microsoft.com/office/drawing/2014/main" id="{9E987C3D-9E7A-4BC7-A0DA-2F95630652BB}"/>
              </a:ext>
            </a:extLst>
          </p:cNvPr>
          <p:cNvSpPr>
            <a:spLocks noChangeArrowheads="1"/>
          </p:cNvSpPr>
          <p:nvPr/>
        </p:nvSpPr>
        <p:spPr bwMode="auto">
          <a:xfrm>
            <a:off x="5791200" y="2057400"/>
            <a:ext cx="762000"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algn="ctr" eaLnBrk="1" hangingPunct="1">
              <a:spcBef>
                <a:spcPct val="0"/>
              </a:spcBef>
              <a:buFontTx/>
              <a:buNone/>
            </a:pPr>
            <a:r>
              <a:rPr lang="en-GB" altLang="en-US" sz="2000">
                <a:solidFill>
                  <a:srgbClr val="0000FF"/>
                </a:solidFill>
                <a:latin typeface="Times New Roman" panose="02020603050405020304" pitchFamily="18" charset="0"/>
              </a:rPr>
              <a:t>(0, 0)</a:t>
            </a:r>
          </a:p>
        </p:txBody>
      </p:sp>
      <p:sp>
        <p:nvSpPr>
          <p:cNvPr id="24581" name="Rectangle 1030">
            <a:extLst>
              <a:ext uri="{FF2B5EF4-FFF2-40B4-BE49-F238E27FC236}">
                <a16:creationId xmlns:a16="http://schemas.microsoft.com/office/drawing/2014/main" id="{1270435B-FCD3-40E6-8244-A69EBF919F11}"/>
              </a:ext>
            </a:extLst>
          </p:cNvPr>
          <p:cNvSpPr>
            <a:spLocks noChangeArrowheads="1"/>
          </p:cNvSpPr>
          <p:nvPr/>
        </p:nvSpPr>
        <p:spPr bwMode="auto">
          <a:xfrm>
            <a:off x="3810000" y="2895600"/>
            <a:ext cx="762000"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algn="ctr" eaLnBrk="1" hangingPunct="1">
              <a:spcBef>
                <a:spcPct val="0"/>
              </a:spcBef>
              <a:buFontTx/>
              <a:buNone/>
            </a:pPr>
            <a:r>
              <a:rPr lang="en-GB" altLang="en-US" sz="2000">
                <a:solidFill>
                  <a:srgbClr val="0000FF"/>
                </a:solidFill>
                <a:latin typeface="Times New Roman" panose="02020603050405020304" pitchFamily="18" charset="0"/>
              </a:rPr>
              <a:t>(4, 0)</a:t>
            </a:r>
          </a:p>
        </p:txBody>
      </p:sp>
      <p:sp>
        <p:nvSpPr>
          <p:cNvPr id="24582" name="Rectangle 1031">
            <a:extLst>
              <a:ext uri="{FF2B5EF4-FFF2-40B4-BE49-F238E27FC236}">
                <a16:creationId xmlns:a16="http://schemas.microsoft.com/office/drawing/2014/main" id="{EE3E7561-F3DF-4713-90CA-BA388155A400}"/>
              </a:ext>
            </a:extLst>
          </p:cNvPr>
          <p:cNvSpPr>
            <a:spLocks noChangeArrowheads="1"/>
          </p:cNvSpPr>
          <p:nvPr/>
        </p:nvSpPr>
        <p:spPr bwMode="auto">
          <a:xfrm>
            <a:off x="7696200" y="2895600"/>
            <a:ext cx="762000"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algn="ctr" eaLnBrk="1" hangingPunct="1">
              <a:spcBef>
                <a:spcPct val="0"/>
              </a:spcBef>
              <a:buFontTx/>
              <a:buNone/>
            </a:pPr>
            <a:r>
              <a:rPr lang="en-GB" altLang="en-US" sz="2000">
                <a:solidFill>
                  <a:srgbClr val="0000FF"/>
                </a:solidFill>
                <a:latin typeface="Times New Roman" panose="02020603050405020304" pitchFamily="18" charset="0"/>
              </a:rPr>
              <a:t>(0, 3)</a:t>
            </a:r>
          </a:p>
        </p:txBody>
      </p:sp>
      <p:sp>
        <p:nvSpPr>
          <p:cNvPr id="24583" name="Rectangle 1032">
            <a:extLst>
              <a:ext uri="{FF2B5EF4-FFF2-40B4-BE49-F238E27FC236}">
                <a16:creationId xmlns:a16="http://schemas.microsoft.com/office/drawing/2014/main" id="{D830AD5D-C83F-44BA-B384-5DC55E48CE9A}"/>
              </a:ext>
            </a:extLst>
          </p:cNvPr>
          <p:cNvSpPr>
            <a:spLocks noChangeArrowheads="1"/>
          </p:cNvSpPr>
          <p:nvPr/>
        </p:nvSpPr>
        <p:spPr bwMode="auto">
          <a:xfrm>
            <a:off x="4953000" y="3810000"/>
            <a:ext cx="762000"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algn="ctr" eaLnBrk="1" hangingPunct="1">
              <a:spcBef>
                <a:spcPct val="0"/>
              </a:spcBef>
              <a:buFontTx/>
              <a:buNone/>
            </a:pPr>
            <a:r>
              <a:rPr lang="en-GB" altLang="en-US" sz="2000">
                <a:solidFill>
                  <a:srgbClr val="0000FF"/>
                </a:solidFill>
                <a:latin typeface="Times New Roman" panose="02020603050405020304" pitchFamily="18" charset="0"/>
              </a:rPr>
              <a:t>(1, 3)</a:t>
            </a:r>
          </a:p>
        </p:txBody>
      </p:sp>
      <p:sp>
        <p:nvSpPr>
          <p:cNvPr id="24584" name="Rectangle 1033">
            <a:extLst>
              <a:ext uri="{FF2B5EF4-FFF2-40B4-BE49-F238E27FC236}">
                <a16:creationId xmlns:a16="http://schemas.microsoft.com/office/drawing/2014/main" id="{21DB0C93-EC30-4A03-8A34-CC45E132C8C7}"/>
              </a:ext>
            </a:extLst>
          </p:cNvPr>
          <p:cNvSpPr>
            <a:spLocks noChangeArrowheads="1"/>
          </p:cNvSpPr>
          <p:nvPr/>
        </p:nvSpPr>
        <p:spPr bwMode="auto">
          <a:xfrm>
            <a:off x="3810000" y="3810000"/>
            <a:ext cx="762000"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algn="ctr" eaLnBrk="1" hangingPunct="1">
              <a:spcBef>
                <a:spcPct val="0"/>
              </a:spcBef>
              <a:buFontTx/>
              <a:buNone/>
            </a:pPr>
            <a:r>
              <a:rPr lang="en-GB" altLang="en-US" sz="2000">
                <a:solidFill>
                  <a:srgbClr val="0000FF"/>
                </a:solidFill>
                <a:latin typeface="Times New Roman" panose="02020603050405020304" pitchFamily="18" charset="0"/>
              </a:rPr>
              <a:t>(0, 0)</a:t>
            </a:r>
          </a:p>
        </p:txBody>
      </p:sp>
      <p:sp>
        <p:nvSpPr>
          <p:cNvPr id="24585" name="Rectangle 1034">
            <a:extLst>
              <a:ext uri="{FF2B5EF4-FFF2-40B4-BE49-F238E27FC236}">
                <a16:creationId xmlns:a16="http://schemas.microsoft.com/office/drawing/2014/main" id="{6438CC7D-944A-4CFF-B47B-C89D74116049}"/>
              </a:ext>
            </a:extLst>
          </p:cNvPr>
          <p:cNvSpPr>
            <a:spLocks noChangeArrowheads="1"/>
          </p:cNvSpPr>
          <p:nvPr/>
        </p:nvSpPr>
        <p:spPr bwMode="auto">
          <a:xfrm>
            <a:off x="2667000" y="3810000"/>
            <a:ext cx="762000"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algn="ctr" eaLnBrk="1" hangingPunct="1">
              <a:spcBef>
                <a:spcPct val="0"/>
              </a:spcBef>
              <a:buFontTx/>
              <a:buNone/>
            </a:pPr>
            <a:r>
              <a:rPr lang="en-GB" altLang="en-US" sz="2000">
                <a:solidFill>
                  <a:srgbClr val="0000FF"/>
                </a:solidFill>
                <a:latin typeface="Times New Roman" panose="02020603050405020304" pitchFamily="18" charset="0"/>
              </a:rPr>
              <a:t>(4, 3)</a:t>
            </a:r>
          </a:p>
        </p:txBody>
      </p:sp>
      <p:sp>
        <p:nvSpPr>
          <p:cNvPr id="24586" name="Rectangle 1035">
            <a:extLst>
              <a:ext uri="{FF2B5EF4-FFF2-40B4-BE49-F238E27FC236}">
                <a16:creationId xmlns:a16="http://schemas.microsoft.com/office/drawing/2014/main" id="{DECD95A5-ECC8-4B80-B603-416B6E6C107B}"/>
              </a:ext>
            </a:extLst>
          </p:cNvPr>
          <p:cNvSpPr>
            <a:spLocks noChangeArrowheads="1"/>
          </p:cNvSpPr>
          <p:nvPr/>
        </p:nvSpPr>
        <p:spPr bwMode="auto">
          <a:xfrm>
            <a:off x="8839200" y="3810000"/>
            <a:ext cx="762000"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algn="ctr" eaLnBrk="1" hangingPunct="1">
              <a:spcBef>
                <a:spcPct val="0"/>
              </a:spcBef>
              <a:buFontTx/>
              <a:buNone/>
            </a:pPr>
            <a:r>
              <a:rPr lang="en-GB" altLang="en-US" sz="2000">
                <a:solidFill>
                  <a:srgbClr val="0000FF"/>
                </a:solidFill>
                <a:latin typeface="Times New Roman" panose="02020603050405020304" pitchFamily="18" charset="0"/>
              </a:rPr>
              <a:t>(3, 0)</a:t>
            </a:r>
          </a:p>
        </p:txBody>
      </p:sp>
      <p:sp>
        <p:nvSpPr>
          <p:cNvPr id="24587" name="Rectangle 1036">
            <a:extLst>
              <a:ext uri="{FF2B5EF4-FFF2-40B4-BE49-F238E27FC236}">
                <a16:creationId xmlns:a16="http://schemas.microsoft.com/office/drawing/2014/main" id="{905B1E8A-9BA1-47A6-B8F3-60DFADB30581}"/>
              </a:ext>
            </a:extLst>
          </p:cNvPr>
          <p:cNvSpPr>
            <a:spLocks noChangeArrowheads="1"/>
          </p:cNvSpPr>
          <p:nvPr/>
        </p:nvSpPr>
        <p:spPr bwMode="auto">
          <a:xfrm>
            <a:off x="7696200" y="3810000"/>
            <a:ext cx="762000"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algn="ctr" eaLnBrk="1" hangingPunct="1">
              <a:spcBef>
                <a:spcPct val="0"/>
              </a:spcBef>
              <a:buFontTx/>
              <a:buNone/>
            </a:pPr>
            <a:r>
              <a:rPr lang="en-GB" altLang="en-US" sz="2000">
                <a:solidFill>
                  <a:srgbClr val="0000FF"/>
                </a:solidFill>
                <a:latin typeface="Times New Roman" panose="02020603050405020304" pitchFamily="18" charset="0"/>
              </a:rPr>
              <a:t>(0, 0)</a:t>
            </a:r>
          </a:p>
        </p:txBody>
      </p:sp>
      <p:sp>
        <p:nvSpPr>
          <p:cNvPr id="24588" name="Rectangle 1037">
            <a:extLst>
              <a:ext uri="{FF2B5EF4-FFF2-40B4-BE49-F238E27FC236}">
                <a16:creationId xmlns:a16="http://schemas.microsoft.com/office/drawing/2014/main" id="{84EF755C-6F4F-4948-9543-3AE5B6AB0629}"/>
              </a:ext>
            </a:extLst>
          </p:cNvPr>
          <p:cNvSpPr>
            <a:spLocks noChangeArrowheads="1"/>
          </p:cNvSpPr>
          <p:nvPr/>
        </p:nvSpPr>
        <p:spPr bwMode="auto">
          <a:xfrm>
            <a:off x="6553200" y="3810000"/>
            <a:ext cx="762000"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algn="ctr" eaLnBrk="1" hangingPunct="1">
              <a:spcBef>
                <a:spcPct val="0"/>
              </a:spcBef>
              <a:buFontTx/>
              <a:buNone/>
            </a:pPr>
            <a:r>
              <a:rPr lang="en-GB" altLang="en-US" sz="2000">
                <a:solidFill>
                  <a:srgbClr val="0000FF"/>
                </a:solidFill>
                <a:latin typeface="Times New Roman" panose="02020603050405020304" pitchFamily="18" charset="0"/>
              </a:rPr>
              <a:t>(4, 3)</a:t>
            </a:r>
          </a:p>
        </p:txBody>
      </p:sp>
      <p:cxnSp>
        <p:nvCxnSpPr>
          <p:cNvPr id="24589" name="AutoShape 1038">
            <a:extLst>
              <a:ext uri="{FF2B5EF4-FFF2-40B4-BE49-F238E27FC236}">
                <a16:creationId xmlns:a16="http://schemas.microsoft.com/office/drawing/2014/main" id="{D61B9F97-C5BC-451D-B896-D8F45433AAB1}"/>
              </a:ext>
            </a:extLst>
          </p:cNvPr>
          <p:cNvCxnSpPr>
            <a:cxnSpLocks noChangeShapeType="1"/>
            <a:stCxn id="24580" idx="2"/>
            <a:endCxn id="24581" idx="0"/>
          </p:cNvCxnSpPr>
          <p:nvPr/>
        </p:nvCxnSpPr>
        <p:spPr bwMode="auto">
          <a:xfrm flipH="1">
            <a:off x="4191000" y="2438400"/>
            <a:ext cx="19812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90" name="AutoShape 1039">
            <a:extLst>
              <a:ext uri="{FF2B5EF4-FFF2-40B4-BE49-F238E27FC236}">
                <a16:creationId xmlns:a16="http://schemas.microsoft.com/office/drawing/2014/main" id="{625392CE-F95E-443C-82DF-2165D313D1F1}"/>
              </a:ext>
            </a:extLst>
          </p:cNvPr>
          <p:cNvCxnSpPr>
            <a:cxnSpLocks noChangeShapeType="1"/>
            <a:stCxn id="24580" idx="2"/>
            <a:endCxn id="24582" idx="0"/>
          </p:cNvCxnSpPr>
          <p:nvPr/>
        </p:nvCxnSpPr>
        <p:spPr bwMode="auto">
          <a:xfrm>
            <a:off x="6172200" y="2438400"/>
            <a:ext cx="190500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91" name="AutoShape 1040">
            <a:extLst>
              <a:ext uri="{FF2B5EF4-FFF2-40B4-BE49-F238E27FC236}">
                <a16:creationId xmlns:a16="http://schemas.microsoft.com/office/drawing/2014/main" id="{9235343D-8515-4A89-B0EF-DD770EFCC2C0}"/>
              </a:ext>
            </a:extLst>
          </p:cNvPr>
          <p:cNvCxnSpPr>
            <a:cxnSpLocks noChangeShapeType="1"/>
            <a:stCxn id="24581" idx="2"/>
            <a:endCxn id="24585" idx="0"/>
          </p:cNvCxnSpPr>
          <p:nvPr/>
        </p:nvCxnSpPr>
        <p:spPr bwMode="auto">
          <a:xfrm flipH="1">
            <a:off x="3048000" y="3276600"/>
            <a:ext cx="11430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92" name="AutoShape 1041">
            <a:extLst>
              <a:ext uri="{FF2B5EF4-FFF2-40B4-BE49-F238E27FC236}">
                <a16:creationId xmlns:a16="http://schemas.microsoft.com/office/drawing/2014/main" id="{B2B62ECD-AB7E-49A7-BDFE-EA4BDE5CE38F}"/>
              </a:ext>
            </a:extLst>
          </p:cNvPr>
          <p:cNvCxnSpPr>
            <a:cxnSpLocks noChangeShapeType="1"/>
            <a:stCxn id="24581" idx="2"/>
            <a:endCxn id="24584" idx="0"/>
          </p:cNvCxnSpPr>
          <p:nvPr/>
        </p:nvCxnSpPr>
        <p:spPr bwMode="auto">
          <a:xfrm>
            <a:off x="4191000" y="3276600"/>
            <a:ext cx="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93" name="AutoShape 1042">
            <a:extLst>
              <a:ext uri="{FF2B5EF4-FFF2-40B4-BE49-F238E27FC236}">
                <a16:creationId xmlns:a16="http://schemas.microsoft.com/office/drawing/2014/main" id="{1F1A3106-4A49-4F1E-9A3C-95ED8A780C22}"/>
              </a:ext>
            </a:extLst>
          </p:cNvPr>
          <p:cNvCxnSpPr>
            <a:cxnSpLocks noChangeShapeType="1"/>
            <a:stCxn id="24581" idx="2"/>
            <a:endCxn id="24583" idx="0"/>
          </p:cNvCxnSpPr>
          <p:nvPr/>
        </p:nvCxnSpPr>
        <p:spPr bwMode="auto">
          <a:xfrm>
            <a:off x="4191000" y="3276600"/>
            <a:ext cx="11430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94" name="AutoShape 1043">
            <a:extLst>
              <a:ext uri="{FF2B5EF4-FFF2-40B4-BE49-F238E27FC236}">
                <a16:creationId xmlns:a16="http://schemas.microsoft.com/office/drawing/2014/main" id="{6D1A7922-877D-4180-A113-AC868F19C131}"/>
              </a:ext>
            </a:extLst>
          </p:cNvPr>
          <p:cNvCxnSpPr>
            <a:cxnSpLocks noChangeShapeType="1"/>
            <a:stCxn id="24582" idx="2"/>
            <a:endCxn id="24588" idx="0"/>
          </p:cNvCxnSpPr>
          <p:nvPr/>
        </p:nvCxnSpPr>
        <p:spPr bwMode="auto">
          <a:xfrm flipH="1">
            <a:off x="6934200" y="3276600"/>
            <a:ext cx="11430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95" name="AutoShape 1044">
            <a:extLst>
              <a:ext uri="{FF2B5EF4-FFF2-40B4-BE49-F238E27FC236}">
                <a16:creationId xmlns:a16="http://schemas.microsoft.com/office/drawing/2014/main" id="{0FEE5025-E817-46A6-93D3-428A7C1CF18D}"/>
              </a:ext>
            </a:extLst>
          </p:cNvPr>
          <p:cNvCxnSpPr>
            <a:cxnSpLocks noChangeShapeType="1"/>
            <a:stCxn id="24582" idx="2"/>
            <a:endCxn id="24587" idx="0"/>
          </p:cNvCxnSpPr>
          <p:nvPr/>
        </p:nvCxnSpPr>
        <p:spPr bwMode="auto">
          <a:xfrm>
            <a:off x="8077200" y="3276600"/>
            <a:ext cx="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96" name="AutoShape 1045">
            <a:extLst>
              <a:ext uri="{FF2B5EF4-FFF2-40B4-BE49-F238E27FC236}">
                <a16:creationId xmlns:a16="http://schemas.microsoft.com/office/drawing/2014/main" id="{E8DAEF2B-1EE9-499E-8F10-ADD5DB873449}"/>
              </a:ext>
            </a:extLst>
          </p:cNvPr>
          <p:cNvCxnSpPr>
            <a:cxnSpLocks noChangeShapeType="1"/>
            <a:stCxn id="24582" idx="2"/>
            <a:endCxn id="24586" idx="0"/>
          </p:cNvCxnSpPr>
          <p:nvPr/>
        </p:nvCxnSpPr>
        <p:spPr bwMode="auto">
          <a:xfrm>
            <a:off x="8077200" y="3276600"/>
            <a:ext cx="11430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a16="http://schemas.microsoft.com/office/drawing/2014/main" id="{EDC06FE1-0A62-4F26-A714-86CAAA8B73CB}"/>
              </a:ext>
            </a:extLst>
          </p:cNvPr>
          <p:cNvSpPr>
            <a:spLocks noGrp="1"/>
          </p:cNvSpPr>
          <p:nvPr>
            <p:ph type="sldNum" sz="quarter" idx="12"/>
          </p:nvPr>
        </p:nvSpPr>
        <p:spPr>
          <a:noFill/>
        </p:spPr>
        <p:txBody>
          <a:bodyP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fld id="{1796AD7C-695F-4279-AFAD-41549F52C340}" type="slidenum">
              <a:rPr lang="en-GB" altLang="en-US" sz="1400">
                <a:latin typeface="Times New Roman" panose="02020603050405020304" pitchFamily="18" charset="0"/>
              </a:rPr>
              <a:pPr eaLnBrk="1" hangingPunct="1">
                <a:spcBef>
                  <a:spcPct val="0"/>
                </a:spcBef>
                <a:buFontTx/>
                <a:buNone/>
              </a:pPr>
              <a:t>32</a:t>
            </a:fld>
            <a:endParaRPr lang="en-GB" altLang="en-US" sz="1400">
              <a:latin typeface="Times New Roman" panose="02020603050405020304" pitchFamily="18" charset="0"/>
            </a:endParaRPr>
          </a:p>
        </p:txBody>
      </p:sp>
      <p:sp>
        <p:nvSpPr>
          <p:cNvPr id="25603" name="Rectangle 2">
            <a:extLst>
              <a:ext uri="{FF2B5EF4-FFF2-40B4-BE49-F238E27FC236}">
                <a16:creationId xmlns:a16="http://schemas.microsoft.com/office/drawing/2014/main" id="{737B17F0-2723-4192-9933-5B517C054C58}"/>
              </a:ext>
            </a:extLst>
          </p:cNvPr>
          <p:cNvSpPr>
            <a:spLocks noGrp="1" noChangeArrowheads="1"/>
          </p:cNvSpPr>
          <p:nvPr>
            <p:ph type="title"/>
          </p:nvPr>
        </p:nvSpPr>
        <p:spPr>
          <a:xfrm>
            <a:off x="2209800" y="115889"/>
            <a:ext cx="7772400" cy="865187"/>
          </a:xfrm>
        </p:spPr>
        <p:txBody>
          <a:bodyPr/>
          <a:lstStyle/>
          <a:p>
            <a:pPr eaLnBrk="1" hangingPunct="1"/>
            <a:r>
              <a:rPr lang="en-GB" altLang="en-US"/>
              <a:t>Search Strategies: Blind Search</a:t>
            </a:r>
          </a:p>
        </p:txBody>
      </p:sp>
      <p:sp>
        <p:nvSpPr>
          <p:cNvPr id="25604" name="Rectangle 3">
            <a:extLst>
              <a:ext uri="{FF2B5EF4-FFF2-40B4-BE49-F238E27FC236}">
                <a16:creationId xmlns:a16="http://schemas.microsoft.com/office/drawing/2014/main" id="{2D63C334-EEAE-4107-927C-B660DC00EA7D}"/>
              </a:ext>
            </a:extLst>
          </p:cNvPr>
          <p:cNvSpPr>
            <a:spLocks noGrp="1" noChangeArrowheads="1"/>
          </p:cNvSpPr>
          <p:nvPr>
            <p:ph type="body" idx="1"/>
          </p:nvPr>
        </p:nvSpPr>
        <p:spPr>
          <a:xfrm>
            <a:off x="2209800" y="1125539"/>
            <a:ext cx="7772400" cy="5399087"/>
          </a:xfrm>
        </p:spPr>
        <p:txBody>
          <a:bodyPr/>
          <a:lstStyle/>
          <a:p>
            <a:pPr eaLnBrk="1" hangingPunct="1">
              <a:spcBef>
                <a:spcPct val="0"/>
              </a:spcBef>
              <a:buClr>
                <a:schemeClr val="tx1"/>
              </a:buClr>
              <a:buSzPct val="120000"/>
            </a:pPr>
            <a:r>
              <a:rPr lang="en-GB" altLang="en-US">
                <a:solidFill>
                  <a:srgbClr val="0000FF"/>
                </a:solidFill>
              </a:rPr>
              <a:t>Breadth-first search</a:t>
            </a:r>
            <a:endParaRPr lang="en-GB" altLang="en-US"/>
          </a:p>
          <a:p>
            <a:pPr eaLnBrk="1" hangingPunct="1">
              <a:spcBef>
                <a:spcPct val="0"/>
              </a:spcBef>
              <a:buClr>
                <a:schemeClr val="tx1"/>
              </a:buClr>
              <a:buSzPct val="120000"/>
              <a:buFontTx/>
              <a:buNone/>
            </a:pPr>
            <a:r>
              <a:rPr lang="en-GB" altLang="en-US"/>
              <a:t>		</a:t>
            </a:r>
            <a:r>
              <a:rPr lang="en-GB" altLang="en-US" sz="2000"/>
              <a:t>Expand all the nodes of </a:t>
            </a:r>
          </a:p>
          <a:p>
            <a:pPr eaLnBrk="1" hangingPunct="1">
              <a:spcBef>
                <a:spcPct val="0"/>
              </a:spcBef>
              <a:buClr>
                <a:schemeClr val="tx1"/>
              </a:buClr>
              <a:buSzPct val="120000"/>
              <a:buFontTx/>
              <a:buNone/>
            </a:pPr>
            <a:r>
              <a:rPr lang="en-GB" altLang="en-US" sz="2000"/>
              <a:t>		one level first.</a:t>
            </a:r>
          </a:p>
          <a:p>
            <a:pPr eaLnBrk="1" hangingPunct="1">
              <a:spcBef>
                <a:spcPct val="0"/>
              </a:spcBef>
              <a:buClr>
                <a:schemeClr val="tx1"/>
              </a:buClr>
              <a:buSzPct val="120000"/>
              <a:buFontTx/>
              <a:buNone/>
            </a:pPr>
            <a:r>
              <a:rPr lang="en-GB" altLang="en-US" sz="2000"/>
              <a:t>             requires more memory</a:t>
            </a:r>
          </a:p>
          <a:p>
            <a:pPr eaLnBrk="1" hangingPunct="1">
              <a:spcBef>
                <a:spcPct val="0"/>
              </a:spcBef>
              <a:spcAft>
                <a:spcPct val="50000"/>
              </a:spcAft>
              <a:buClr>
                <a:schemeClr val="tx1"/>
              </a:buClr>
              <a:buSzPct val="120000"/>
              <a:buFontTx/>
              <a:buNone/>
            </a:pPr>
            <a:r>
              <a:rPr lang="en-GB" altLang="en-US" sz="2000"/>
              <a:t>             If many Goals exists beneficial</a:t>
            </a:r>
          </a:p>
          <a:p>
            <a:pPr eaLnBrk="1" hangingPunct="1">
              <a:spcBef>
                <a:spcPct val="0"/>
              </a:spcBef>
              <a:spcAft>
                <a:spcPct val="50000"/>
              </a:spcAft>
              <a:buClr>
                <a:schemeClr val="tx1"/>
              </a:buClr>
              <a:buSzPct val="120000"/>
              <a:buFontTx/>
              <a:buNone/>
            </a:pPr>
            <a:r>
              <a:rPr lang="en-GB" altLang="en-US" sz="2000"/>
              <a:t>              will not get trapped into blind alley</a:t>
            </a:r>
          </a:p>
          <a:p>
            <a:pPr eaLnBrk="1" hangingPunct="1">
              <a:spcBef>
                <a:spcPct val="0"/>
              </a:spcBef>
              <a:spcAft>
                <a:spcPct val="50000"/>
              </a:spcAft>
              <a:buClr>
                <a:schemeClr val="tx1"/>
              </a:buClr>
              <a:buSzPct val="120000"/>
              <a:buFontTx/>
              <a:buNone/>
            </a:pPr>
            <a:endParaRPr lang="en-GB" altLang="en-US" sz="2000"/>
          </a:p>
          <a:p>
            <a:pPr eaLnBrk="1" hangingPunct="1">
              <a:spcBef>
                <a:spcPct val="0"/>
              </a:spcBef>
              <a:buClr>
                <a:schemeClr val="tx1"/>
              </a:buClr>
              <a:buSzPct val="120000"/>
            </a:pPr>
            <a:r>
              <a:rPr lang="en-GB" altLang="en-US">
                <a:solidFill>
                  <a:srgbClr val="0000FF"/>
                </a:solidFill>
              </a:rPr>
              <a:t>Depth-first search</a:t>
            </a:r>
            <a:endParaRPr lang="en-GB" altLang="en-US"/>
          </a:p>
          <a:p>
            <a:pPr eaLnBrk="1" hangingPunct="1">
              <a:spcBef>
                <a:spcPct val="0"/>
              </a:spcBef>
              <a:buClr>
                <a:schemeClr val="tx1"/>
              </a:buClr>
              <a:buSzPct val="120000"/>
              <a:buFontTx/>
              <a:buNone/>
            </a:pPr>
            <a:r>
              <a:rPr lang="en-GB" altLang="en-US"/>
              <a:t>		</a:t>
            </a:r>
            <a:r>
              <a:rPr lang="en-GB" altLang="en-US" sz="2000"/>
              <a:t>Expand one of the nodes at </a:t>
            </a:r>
          </a:p>
          <a:p>
            <a:pPr eaLnBrk="1" hangingPunct="1">
              <a:spcBef>
                <a:spcPct val="0"/>
              </a:spcBef>
              <a:spcAft>
                <a:spcPct val="50000"/>
              </a:spcAft>
              <a:buClr>
                <a:schemeClr val="tx1"/>
              </a:buClr>
              <a:buSzPct val="120000"/>
              <a:buFontTx/>
              <a:buNone/>
            </a:pPr>
            <a:r>
              <a:rPr lang="en-GB" altLang="en-US" sz="2000"/>
              <a:t>		the deepest level.</a:t>
            </a:r>
          </a:p>
          <a:p>
            <a:pPr eaLnBrk="1" hangingPunct="1">
              <a:spcBef>
                <a:spcPct val="0"/>
              </a:spcBef>
              <a:spcAft>
                <a:spcPct val="50000"/>
              </a:spcAft>
              <a:buClr>
                <a:schemeClr val="tx1"/>
              </a:buClr>
              <a:buSzPct val="120000"/>
              <a:buFontTx/>
              <a:buNone/>
            </a:pPr>
            <a:r>
              <a:rPr lang="en-GB" altLang="en-US" sz="2000"/>
              <a:t>             requires less memory</a:t>
            </a:r>
          </a:p>
          <a:p>
            <a:pPr eaLnBrk="1" hangingPunct="1">
              <a:spcBef>
                <a:spcPct val="0"/>
              </a:spcBef>
              <a:spcAft>
                <a:spcPct val="50000"/>
              </a:spcAft>
              <a:buClr>
                <a:schemeClr val="tx1"/>
              </a:buClr>
              <a:buSzPct val="120000"/>
              <a:buFontTx/>
              <a:buNone/>
            </a:pPr>
            <a:r>
              <a:rPr lang="en-GB" altLang="en-US" sz="2000"/>
              <a:t>             may find solution without examining </a:t>
            </a:r>
          </a:p>
          <a:p>
            <a:pPr eaLnBrk="1" hangingPunct="1">
              <a:spcBef>
                <a:spcPct val="0"/>
              </a:spcBef>
              <a:spcAft>
                <a:spcPct val="50000"/>
              </a:spcAft>
              <a:buClr>
                <a:schemeClr val="tx1"/>
              </a:buClr>
              <a:buSzPct val="120000"/>
              <a:buFontTx/>
              <a:buNone/>
            </a:pPr>
            <a:r>
              <a:rPr lang="en-GB" altLang="en-US" sz="2000"/>
              <a:t>              much of the search space at all</a:t>
            </a:r>
          </a:p>
        </p:txBody>
      </p:sp>
      <p:sp>
        <p:nvSpPr>
          <p:cNvPr id="25605" name="Oval 4">
            <a:extLst>
              <a:ext uri="{FF2B5EF4-FFF2-40B4-BE49-F238E27FC236}">
                <a16:creationId xmlns:a16="http://schemas.microsoft.com/office/drawing/2014/main" id="{5FE726A0-C8B5-4819-9698-92079DE76A87}"/>
              </a:ext>
            </a:extLst>
          </p:cNvPr>
          <p:cNvSpPr>
            <a:spLocks noChangeArrowheads="1"/>
          </p:cNvSpPr>
          <p:nvPr/>
        </p:nvSpPr>
        <p:spPr bwMode="auto">
          <a:xfrm>
            <a:off x="8153400" y="24384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5606" name="Oval 5">
            <a:extLst>
              <a:ext uri="{FF2B5EF4-FFF2-40B4-BE49-F238E27FC236}">
                <a16:creationId xmlns:a16="http://schemas.microsoft.com/office/drawing/2014/main" id="{DAE81433-EC83-406A-82B5-D45B3F16497E}"/>
              </a:ext>
            </a:extLst>
          </p:cNvPr>
          <p:cNvSpPr>
            <a:spLocks noChangeArrowheads="1"/>
          </p:cNvSpPr>
          <p:nvPr/>
        </p:nvSpPr>
        <p:spPr bwMode="auto">
          <a:xfrm>
            <a:off x="7391400" y="28956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5607" name="Oval 6">
            <a:extLst>
              <a:ext uri="{FF2B5EF4-FFF2-40B4-BE49-F238E27FC236}">
                <a16:creationId xmlns:a16="http://schemas.microsoft.com/office/drawing/2014/main" id="{10F065EA-73A9-4128-B1CA-5761EF1904CD}"/>
              </a:ext>
            </a:extLst>
          </p:cNvPr>
          <p:cNvSpPr>
            <a:spLocks noChangeArrowheads="1"/>
          </p:cNvSpPr>
          <p:nvPr/>
        </p:nvSpPr>
        <p:spPr bwMode="auto">
          <a:xfrm>
            <a:off x="8153400" y="28956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5608" name="Oval 7">
            <a:extLst>
              <a:ext uri="{FF2B5EF4-FFF2-40B4-BE49-F238E27FC236}">
                <a16:creationId xmlns:a16="http://schemas.microsoft.com/office/drawing/2014/main" id="{9DCCC413-8E32-4625-8755-15A5F633742E}"/>
              </a:ext>
            </a:extLst>
          </p:cNvPr>
          <p:cNvSpPr>
            <a:spLocks noChangeArrowheads="1"/>
          </p:cNvSpPr>
          <p:nvPr/>
        </p:nvSpPr>
        <p:spPr bwMode="auto">
          <a:xfrm>
            <a:off x="8915400" y="28956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5609" name="Oval 8">
            <a:extLst>
              <a:ext uri="{FF2B5EF4-FFF2-40B4-BE49-F238E27FC236}">
                <a16:creationId xmlns:a16="http://schemas.microsoft.com/office/drawing/2014/main" id="{F5468D7F-2D2D-4528-B8A2-E86413E1E760}"/>
              </a:ext>
            </a:extLst>
          </p:cNvPr>
          <p:cNvSpPr>
            <a:spLocks noChangeArrowheads="1"/>
          </p:cNvSpPr>
          <p:nvPr/>
        </p:nvSpPr>
        <p:spPr bwMode="auto">
          <a:xfrm>
            <a:off x="7086600" y="3352800"/>
            <a:ext cx="228600" cy="2286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5610" name="Oval 9">
            <a:extLst>
              <a:ext uri="{FF2B5EF4-FFF2-40B4-BE49-F238E27FC236}">
                <a16:creationId xmlns:a16="http://schemas.microsoft.com/office/drawing/2014/main" id="{7BE13C31-884D-4E88-A2EB-0091409633E7}"/>
              </a:ext>
            </a:extLst>
          </p:cNvPr>
          <p:cNvSpPr>
            <a:spLocks noChangeArrowheads="1"/>
          </p:cNvSpPr>
          <p:nvPr/>
        </p:nvSpPr>
        <p:spPr bwMode="auto">
          <a:xfrm>
            <a:off x="7696200" y="3352800"/>
            <a:ext cx="228600" cy="2286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cxnSp>
        <p:nvCxnSpPr>
          <p:cNvPr id="25611" name="AutoShape 10">
            <a:extLst>
              <a:ext uri="{FF2B5EF4-FFF2-40B4-BE49-F238E27FC236}">
                <a16:creationId xmlns:a16="http://schemas.microsoft.com/office/drawing/2014/main" id="{D613D700-7DFF-4BD8-8378-3AF0407F8394}"/>
              </a:ext>
            </a:extLst>
          </p:cNvPr>
          <p:cNvCxnSpPr>
            <a:cxnSpLocks noChangeShapeType="1"/>
            <a:stCxn id="25605" idx="3"/>
            <a:endCxn id="25606" idx="7"/>
          </p:cNvCxnSpPr>
          <p:nvPr/>
        </p:nvCxnSpPr>
        <p:spPr bwMode="auto">
          <a:xfrm flipH="1">
            <a:off x="7586664" y="2633664"/>
            <a:ext cx="600075" cy="29527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2" name="AutoShape 11">
            <a:extLst>
              <a:ext uri="{FF2B5EF4-FFF2-40B4-BE49-F238E27FC236}">
                <a16:creationId xmlns:a16="http://schemas.microsoft.com/office/drawing/2014/main" id="{13EBEE46-C411-4119-95FA-7A0096A2B595}"/>
              </a:ext>
            </a:extLst>
          </p:cNvPr>
          <p:cNvCxnSpPr>
            <a:cxnSpLocks noChangeShapeType="1"/>
            <a:stCxn id="25606" idx="3"/>
            <a:endCxn id="25609" idx="0"/>
          </p:cNvCxnSpPr>
          <p:nvPr/>
        </p:nvCxnSpPr>
        <p:spPr bwMode="auto">
          <a:xfrm flipH="1">
            <a:off x="7200900" y="3090864"/>
            <a:ext cx="223838" cy="26193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3" name="AutoShape 12">
            <a:extLst>
              <a:ext uri="{FF2B5EF4-FFF2-40B4-BE49-F238E27FC236}">
                <a16:creationId xmlns:a16="http://schemas.microsoft.com/office/drawing/2014/main" id="{75820C17-0E65-4D1B-A46E-8D20EBFF1DBC}"/>
              </a:ext>
            </a:extLst>
          </p:cNvPr>
          <p:cNvCxnSpPr>
            <a:cxnSpLocks noChangeShapeType="1"/>
            <a:stCxn id="25606" idx="5"/>
            <a:endCxn id="25610" idx="0"/>
          </p:cNvCxnSpPr>
          <p:nvPr/>
        </p:nvCxnSpPr>
        <p:spPr bwMode="auto">
          <a:xfrm>
            <a:off x="7586664" y="3090864"/>
            <a:ext cx="223837" cy="26193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4" name="AutoShape 13">
            <a:extLst>
              <a:ext uri="{FF2B5EF4-FFF2-40B4-BE49-F238E27FC236}">
                <a16:creationId xmlns:a16="http://schemas.microsoft.com/office/drawing/2014/main" id="{4A210E1C-A9DF-4DC5-810C-4153054EA8F2}"/>
              </a:ext>
            </a:extLst>
          </p:cNvPr>
          <p:cNvCxnSpPr>
            <a:cxnSpLocks noChangeShapeType="1"/>
            <a:stCxn id="25605" idx="4"/>
            <a:endCxn id="25607" idx="0"/>
          </p:cNvCxnSpPr>
          <p:nvPr/>
        </p:nvCxnSpPr>
        <p:spPr bwMode="auto">
          <a:xfrm>
            <a:off x="8267700" y="2667000"/>
            <a:ext cx="0" cy="2286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15" name="AutoShape 14">
            <a:extLst>
              <a:ext uri="{FF2B5EF4-FFF2-40B4-BE49-F238E27FC236}">
                <a16:creationId xmlns:a16="http://schemas.microsoft.com/office/drawing/2014/main" id="{CD2B1CCF-ACFB-41E0-8900-43CB29E90619}"/>
              </a:ext>
            </a:extLst>
          </p:cNvPr>
          <p:cNvCxnSpPr>
            <a:cxnSpLocks noChangeShapeType="1"/>
            <a:stCxn id="25605" idx="5"/>
            <a:endCxn id="25608" idx="1"/>
          </p:cNvCxnSpPr>
          <p:nvPr/>
        </p:nvCxnSpPr>
        <p:spPr bwMode="auto">
          <a:xfrm>
            <a:off x="8348664" y="2633664"/>
            <a:ext cx="600075" cy="29527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16" name="Oval 15">
            <a:extLst>
              <a:ext uri="{FF2B5EF4-FFF2-40B4-BE49-F238E27FC236}">
                <a16:creationId xmlns:a16="http://schemas.microsoft.com/office/drawing/2014/main" id="{F59DB9DF-18FD-47E5-BAE3-33B0FB6906CA}"/>
              </a:ext>
            </a:extLst>
          </p:cNvPr>
          <p:cNvSpPr>
            <a:spLocks noChangeArrowheads="1"/>
          </p:cNvSpPr>
          <p:nvPr/>
        </p:nvSpPr>
        <p:spPr bwMode="auto">
          <a:xfrm>
            <a:off x="8153400" y="42672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5617" name="Oval 16">
            <a:extLst>
              <a:ext uri="{FF2B5EF4-FFF2-40B4-BE49-F238E27FC236}">
                <a16:creationId xmlns:a16="http://schemas.microsoft.com/office/drawing/2014/main" id="{0E645F9B-CBB5-40C9-941F-750ECDC7A1A4}"/>
              </a:ext>
            </a:extLst>
          </p:cNvPr>
          <p:cNvSpPr>
            <a:spLocks noChangeArrowheads="1"/>
          </p:cNvSpPr>
          <p:nvPr/>
        </p:nvSpPr>
        <p:spPr bwMode="auto">
          <a:xfrm>
            <a:off x="7391400" y="47244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5618" name="Oval 17">
            <a:extLst>
              <a:ext uri="{FF2B5EF4-FFF2-40B4-BE49-F238E27FC236}">
                <a16:creationId xmlns:a16="http://schemas.microsoft.com/office/drawing/2014/main" id="{CEA1295A-B61D-4B30-ADE3-6FD9765AA437}"/>
              </a:ext>
            </a:extLst>
          </p:cNvPr>
          <p:cNvSpPr>
            <a:spLocks noChangeArrowheads="1"/>
          </p:cNvSpPr>
          <p:nvPr/>
        </p:nvSpPr>
        <p:spPr bwMode="auto">
          <a:xfrm>
            <a:off x="8153400" y="4724400"/>
            <a:ext cx="228600" cy="2286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5619" name="Oval 18">
            <a:extLst>
              <a:ext uri="{FF2B5EF4-FFF2-40B4-BE49-F238E27FC236}">
                <a16:creationId xmlns:a16="http://schemas.microsoft.com/office/drawing/2014/main" id="{FF20C730-DEDC-4467-A8A2-2A9AC430845A}"/>
              </a:ext>
            </a:extLst>
          </p:cNvPr>
          <p:cNvSpPr>
            <a:spLocks noChangeArrowheads="1"/>
          </p:cNvSpPr>
          <p:nvPr/>
        </p:nvSpPr>
        <p:spPr bwMode="auto">
          <a:xfrm>
            <a:off x="8915400" y="4724400"/>
            <a:ext cx="228600" cy="2286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5620" name="Oval 19">
            <a:extLst>
              <a:ext uri="{FF2B5EF4-FFF2-40B4-BE49-F238E27FC236}">
                <a16:creationId xmlns:a16="http://schemas.microsoft.com/office/drawing/2014/main" id="{D07268D7-0FF0-4D38-9C44-B97150F8F3BA}"/>
              </a:ext>
            </a:extLst>
          </p:cNvPr>
          <p:cNvSpPr>
            <a:spLocks noChangeArrowheads="1"/>
          </p:cNvSpPr>
          <p:nvPr/>
        </p:nvSpPr>
        <p:spPr bwMode="auto">
          <a:xfrm>
            <a:off x="7086600" y="51816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5621" name="Oval 20">
            <a:extLst>
              <a:ext uri="{FF2B5EF4-FFF2-40B4-BE49-F238E27FC236}">
                <a16:creationId xmlns:a16="http://schemas.microsoft.com/office/drawing/2014/main" id="{5B673EA8-527A-4C29-ABC4-7A2CB58BF61D}"/>
              </a:ext>
            </a:extLst>
          </p:cNvPr>
          <p:cNvSpPr>
            <a:spLocks noChangeArrowheads="1"/>
          </p:cNvSpPr>
          <p:nvPr/>
        </p:nvSpPr>
        <p:spPr bwMode="auto">
          <a:xfrm>
            <a:off x="7696200" y="5181600"/>
            <a:ext cx="228600" cy="2286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cxnSp>
        <p:nvCxnSpPr>
          <p:cNvPr id="25622" name="AutoShape 21">
            <a:extLst>
              <a:ext uri="{FF2B5EF4-FFF2-40B4-BE49-F238E27FC236}">
                <a16:creationId xmlns:a16="http://schemas.microsoft.com/office/drawing/2014/main" id="{38444855-8CAA-457E-93CA-8751C5EF260F}"/>
              </a:ext>
            </a:extLst>
          </p:cNvPr>
          <p:cNvCxnSpPr>
            <a:cxnSpLocks noChangeShapeType="1"/>
            <a:stCxn id="25616" idx="3"/>
            <a:endCxn id="25617" idx="7"/>
          </p:cNvCxnSpPr>
          <p:nvPr/>
        </p:nvCxnSpPr>
        <p:spPr bwMode="auto">
          <a:xfrm flipH="1">
            <a:off x="7586664" y="4462464"/>
            <a:ext cx="600075" cy="29527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3" name="AutoShape 22">
            <a:extLst>
              <a:ext uri="{FF2B5EF4-FFF2-40B4-BE49-F238E27FC236}">
                <a16:creationId xmlns:a16="http://schemas.microsoft.com/office/drawing/2014/main" id="{44181803-4B40-4B23-992F-5B253EBF3DD1}"/>
              </a:ext>
            </a:extLst>
          </p:cNvPr>
          <p:cNvCxnSpPr>
            <a:cxnSpLocks noChangeShapeType="1"/>
            <a:stCxn id="25617" idx="3"/>
            <a:endCxn id="25620" idx="0"/>
          </p:cNvCxnSpPr>
          <p:nvPr/>
        </p:nvCxnSpPr>
        <p:spPr bwMode="auto">
          <a:xfrm flipH="1">
            <a:off x="7200900" y="4919664"/>
            <a:ext cx="223838" cy="26193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4" name="AutoShape 23">
            <a:extLst>
              <a:ext uri="{FF2B5EF4-FFF2-40B4-BE49-F238E27FC236}">
                <a16:creationId xmlns:a16="http://schemas.microsoft.com/office/drawing/2014/main" id="{6A08419D-ECC4-4380-82BA-70CE9B7BA6EE}"/>
              </a:ext>
            </a:extLst>
          </p:cNvPr>
          <p:cNvCxnSpPr>
            <a:cxnSpLocks noChangeShapeType="1"/>
            <a:stCxn id="25617" idx="5"/>
            <a:endCxn id="25621" idx="0"/>
          </p:cNvCxnSpPr>
          <p:nvPr/>
        </p:nvCxnSpPr>
        <p:spPr bwMode="auto">
          <a:xfrm>
            <a:off x="7586664" y="4919664"/>
            <a:ext cx="223837" cy="26193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5" name="AutoShape 24">
            <a:extLst>
              <a:ext uri="{FF2B5EF4-FFF2-40B4-BE49-F238E27FC236}">
                <a16:creationId xmlns:a16="http://schemas.microsoft.com/office/drawing/2014/main" id="{840C0B90-8519-40AB-A949-293578DA1DC2}"/>
              </a:ext>
            </a:extLst>
          </p:cNvPr>
          <p:cNvCxnSpPr>
            <a:cxnSpLocks noChangeShapeType="1"/>
            <a:stCxn id="25616" idx="4"/>
            <a:endCxn id="25618" idx="0"/>
          </p:cNvCxnSpPr>
          <p:nvPr/>
        </p:nvCxnSpPr>
        <p:spPr bwMode="auto">
          <a:xfrm>
            <a:off x="8267700" y="4495800"/>
            <a:ext cx="0" cy="2286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26" name="AutoShape 25">
            <a:extLst>
              <a:ext uri="{FF2B5EF4-FFF2-40B4-BE49-F238E27FC236}">
                <a16:creationId xmlns:a16="http://schemas.microsoft.com/office/drawing/2014/main" id="{CAB74979-E106-4444-B1F4-2F67E8A0F002}"/>
              </a:ext>
            </a:extLst>
          </p:cNvPr>
          <p:cNvCxnSpPr>
            <a:cxnSpLocks noChangeShapeType="1"/>
            <a:stCxn id="25616" idx="5"/>
            <a:endCxn id="25619" idx="1"/>
          </p:cNvCxnSpPr>
          <p:nvPr/>
        </p:nvCxnSpPr>
        <p:spPr bwMode="auto">
          <a:xfrm>
            <a:off x="8348664" y="4462464"/>
            <a:ext cx="600075" cy="29527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DA0A67-7726-4550-B7CC-1C97D4ED701B}"/>
              </a:ext>
            </a:extLst>
          </p:cNvPr>
          <p:cNvPicPr>
            <a:picLocks noChangeAspect="1"/>
          </p:cNvPicPr>
          <p:nvPr/>
        </p:nvPicPr>
        <p:blipFill>
          <a:blip r:embed="rId2"/>
          <a:stretch>
            <a:fillRect/>
          </a:stretch>
        </p:blipFill>
        <p:spPr>
          <a:xfrm>
            <a:off x="2125883" y="596096"/>
            <a:ext cx="7940233" cy="5665808"/>
          </a:xfrm>
          <a:prstGeom prst="rect">
            <a:avLst/>
          </a:prstGeom>
        </p:spPr>
      </p:pic>
    </p:spTree>
    <p:extLst>
      <p:ext uri="{BB962C8B-B14F-4D97-AF65-F5344CB8AC3E}">
        <p14:creationId xmlns:p14="http://schemas.microsoft.com/office/powerpoint/2010/main" val="863677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A4430-BD41-4D0E-B7CB-ABE86285214A}"/>
              </a:ext>
            </a:extLst>
          </p:cNvPr>
          <p:cNvPicPr>
            <a:picLocks noChangeAspect="1"/>
          </p:cNvPicPr>
          <p:nvPr/>
        </p:nvPicPr>
        <p:blipFill>
          <a:blip r:embed="rId2"/>
          <a:stretch>
            <a:fillRect/>
          </a:stretch>
        </p:blipFill>
        <p:spPr>
          <a:xfrm rot="16200000">
            <a:off x="2769522" y="-1245581"/>
            <a:ext cx="6742793" cy="9413507"/>
          </a:xfrm>
          <a:prstGeom prst="rect">
            <a:avLst/>
          </a:prstGeom>
        </p:spPr>
      </p:pic>
    </p:spTree>
    <p:extLst>
      <p:ext uri="{BB962C8B-B14F-4D97-AF65-F5344CB8AC3E}">
        <p14:creationId xmlns:p14="http://schemas.microsoft.com/office/powerpoint/2010/main" val="1830742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1C580-759D-4B41-ABD9-5D45BC5C1A81}"/>
              </a:ext>
            </a:extLst>
          </p:cNvPr>
          <p:cNvPicPr>
            <a:picLocks noChangeAspect="1"/>
          </p:cNvPicPr>
          <p:nvPr/>
        </p:nvPicPr>
        <p:blipFill>
          <a:blip r:embed="rId2"/>
          <a:stretch>
            <a:fillRect/>
          </a:stretch>
        </p:blipFill>
        <p:spPr>
          <a:xfrm>
            <a:off x="2203010" y="0"/>
            <a:ext cx="7785980" cy="6858000"/>
          </a:xfrm>
          <a:prstGeom prst="rect">
            <a:avLst/>
          </a:prstGeom>
        </p:spPr>
      </p:pic>
    </p:spTree>
    <p:extLst>
      <p:ext uri="{BB962C8B-B14F-4D97-AF65-F5344CB8AC3E}">
        <p14:creationId xmlns:p14="http://schemas.microsoft.com/office/powerpoint/2010/main" val="1592824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FF6C5A-B0F6-4E35-939C-DBCC577AAFDE}"/>
              </a:ext>
            </a:extLst>
          </p:cNvPr>
          <p:cNvPicPr>
            <a:picLocks noChangeAspect="1"/>
          </p:cNvPicPr>
          <p:nvPr/>
        </p:nvPicPr>
        <p:blipFill>
          <a:blip r:embed="rId2"/>
          <a:stretch>
            <a:fillRect/>
          </a:stretch>
        </p:blipFill>
        <p:spPr>
          <a:xfrm>
            <a:off x="2931600" y="0"/>
            <a:ext cx="6328800" cy="6858000"/>
          </a:xfrm>
          <a:prstGeom prst="rect">
            <a:avLst/>
          </a:prstGeom>
        </p:spPr>
      </p:pic>
    </p:spTree>
    <p:extLst>
      <p:ext uri="{BB962C8B-B14F-4D97-AF65-F5344CB8AC3E}">
        <p14:creationId xmlns:p14="http://schemas.microsoft.com/office/powerpoint/2010/main" val="969903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61D04899-4F2D-409F-9F6A-282CA5F499B6}"/>
              </a:ext>
            </a:extLst>
          </p:cNvPr>
          <p:cNvSpPr>
            <a:spLocks noGrp="1"/>
          </p:cNvSpPr>
          <p:nvPr>
            <p:ph type="sldNum" sz="quarter" idx="12"/>
          </p:nvPr>
        </p:nvSpPr>
        <p:spPr>
          <a:noFill/>
        </p:spPr>
        <p:txBody>
          <a:bodyP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fld id="{54FF41D4-F53E-4CB3-ABE2-5BC48BC9AF94}" type="slidenum">
              <a:rPr lang="en-GB" altLang="en-US" sz="1400">
                <a:latin typeface="Times New Roman" panose="02020603050405020304" pitchFamily="18" charset="0"/>
              </a:rPr>
              <a:pPr eaLnBrk="1" hangingPunct="1">
                <a:spcBef>
                  <a:spcPct val="0"/>
                </a:spcBef>
                <a:buFontTx/>
                <a:buNone/>
              </a:pPr>
              <a:t>37</a:t>
            </a:fld>
            <a:endParaRPr lang="en-GB" altLang="en-US" sz="1400">
              <a:latin typeface="Times New Roman" panose="02020603050405020304" pitchFamily="18" charset="0"/>
            </a:endParaRPr>
          </a:p>
        </p:txBody>
      </p:sp>
      <p:sp>
        <p:nvSpPr>
          <p:cNvPr id="27651" name="Rectangle 2">
            <a:extLst>
              <a:ext uri="{FF2B5EF4-FFF2-40B4-BE49-F238E27FC236}">
                <a16:creationId xmlns:a16="http://schemas.microsoft.com/office/drawing/2014/main" id="{8CDFE106-C211-43A3-8E6A-8C66DD981662}"/>
              </a:ext>
            </a:extLst>
          </p:cNvPr>
          <p:cNvSpPr>
            <a:spLocks noGrp="1" noChangeArrowheads="1"/>
          </p:cNvSpPr>
          <p:nvPr>
            <p:ph type="title"/>
          </p:nvPr>
        </p:nvSpPr>
        <p:spPr/>
        <p:txBody>
          <a:bodyPr/>
          <a:lstStyle/>
          <a:p>
            <a:pPr eaLnBrk="1" hangingPunct="1"/>
            <a:r>
              <a:rPr lang="en-GB" altLang="en-US"/>
              <a:t>Search Strategies: Blind Search</a:t>
            </a:r>
          </a:p>
        </p:txBody>
      </p:sp>
      <p:sp>
        <p:nvSpPr>
          <p:cNvPr id="27652" name="Oval 4">
            <a:extLst>
              <a:ext uri="{FF2B5EF4-FFF2-40B4-BE49-F238E27FC236}">
                <a16:creationId xmlns:a16="http://schemas.microsoft.com/office/drawing/2014/main" id="{A997D65B-811B-4951-8A40-54E1FB6555D7}"/>
              </a:ext>
            </a:extLst>
          </p:cNvPr>
          <p:cNvSpPr>
            <a:spLocks noChangeArrowheads="1"/>
          </p:cNvSpPr>
          <p:nvPr/>
        </p:nvSpPr>
        <p:spPr bwMode="auto">
          <a:xfrm>
            <a:off x="8305800" y="23622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7653" name="Oval 5">
            <a:extLst>
              <a:ext uri="{FF2B5EF4-FFF2-40B4-BE49-F238E27FC236}">
                <a16:creationId xmlns:a16="http://schemas.microsoft.com/office/drawing/2014/main" id="{D8528BB4-C86B-4DB7-BF7F-12ACCBAF6941}"/>
              </a:ext>
            </a:extLst>
          </p:cNvPr>
          <p:cNvSpPr>
            <a:spLocks noChangeArrowheads="1"/>
          </p:cNvSpPr>
          <p:nvPr/>
        </p:nvSpPr>
        <p:spPr bwMode="auto">
          <a:xfrm>
            <a:off x="7543800" y="28194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7654" name="Oval 6">
            <a:extLst>
              <a:ext uri="{FF2B5EF4-FFF2-40B4-BE49-F238E27FC236}">
                <a16:creationId xmlns:a16="http://schemas.microsoft.com/office/drawing/2014/main" id="{768F64AF-D7DA-4AC2-837F-611DBA831A6E}"/>
              </a:ext>
            </a:extLst>
          </p:cNvPr>
          <p:cNvSpPr>
            <a:spLocks noChangeArrowheads="1"/>
          </p:cNvSpPr>
          <p:nvPr/>
        </p:nvSpPr>
        <p:spPr bwMode="auto">
          <a:xfrm>
            <a:off x="8305800" y="28194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7655" name="Oval 7">
            <a:extLst>
              <a:ext uri="{FF2B5EF4-FFF2-40B4-BE49-F238E27FC236}">
                <a16:creationId xmlns:a16="http://schemas.microsoft.com/office/drawing/2014/main" id="{9C643A79-8825-4C68-BDF5-87CF8A87BA1C}"/>
              </a:ext>
            </a:extLst>
          </p:cNvPr>
          <p:cNvSpPr>
            <a:spLocks noChangeArrowheads="1"/>
          </p:cNvSpPr>
          <p:nvPr/>
        </p:nvSpPr>
        <p:spPr bwMode="auto">
          <a:xfrm>
            <a:off x="9067800" y="28194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7656" name="Oval 8">
            <a:extLst>
              <a:ext uri="{FF2B5EF4-FFF2-40B4-BE49-F238E27FC236}">
                <a16:creationId xmlns:a16="http://schemas.microsoft.com/office/drawing/2014/main" id="{77DC263E-6CB9-4916-85D5-3A1E266FE28A}"/>
              </a:ext>
            </a:extLst>
          </p:cNvPr>
          <p:cNvSpPr>
            <a:spLocks noChangeArrowheads="1"/>
          </p:cNvSpPr>
          <p:nvPr/>
        </p:nvSpPr>
        <p:spPr bwMode="auto">
          <a:xfrm>
            <a:off x="7239000" y="3276600"/>
            <a:ext cx="228600" cy="2286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7657" name="Oval 9">
            <a:extLst>
              <a:ext uri="{FF2B5EF4-FFF2-40B4-BE49-F238E27FC236}">
                <a16:creationId xmlns:a16="http://schemas.microsoft.com/office/drawing/2014/main" id="{B053EB89-8A87-4B12-8A8E-25167F4C1D38}"/>
              </a:ext>
            </a:extLst>
          </p:cNvPr>
          <p:cNvSpPr>
            <a:spLocks noChangeArrowheads="1"/>
          </p:cNvSpPr>
          <p:nvPr/>
        </p:nvSpPr>
        <p:spPr bwMode="auto">
          <a:xfrm>
            <a:off x="7848600" y="3276600"/>
            <a:ext cx="228600" cy="2286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cxnSp>
        <p:nvCxnSpPr>
          <p:cNvPr id="27658" name="AutoShape 10">
            <a:extLst>
              <a:ext uri="{FF2B5EF4-FFF2-40B4-BE49-F238E27FC236}">
                <a16:creationId xmlns:a16="http://schemas.microsoft.com/office/drawing/2014/main" id="{CD98EBB7-7D7D-4A48-91B1-78BD38B0A7C1}"/>
              </a:ext>
            </a:extLst>
          </p:cNvPr>
          <p:cNvCxnSpPr>
            <a:cxnSpLocks noChangeShapeType="1"/>
            <a:stCxn id="27652" idx="3"/>
            <a:endCxn id="27653" idx="7"/>
          </p:cNvCxnSpPr>
          <p:nvPr/>
        </p:nvCxnSpPr>
        <p:spPr bwMode="auto">
          <a:xfrm flipH="1">
            <a:off x="7739064" y="2557464"/>
            <a:ext cx="600075" cy="29527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59" name="AutoShape 11">
            <a:extLst>
              <a:ext uri="{FF2B5EF4-FFF2-40B4-BE49-F238E27FC236}">
                <a16:creationId xmlns:a16="http://schemas.microsoft.com/office/drawing/2014/main" id="{43BE968C-F2E9-4F55-ABD8-ADCC9EF7B1A7}"/>
              </a:ext>
            </a:extLst>
          </p:cNvPr>
          <p:cNvCxnSpPr>
            <a:cxnSpLocks noChangeShapeType="1"/>
            <a:stCxn id="27653" idx="3"/>
            <a:endCxn id="27656" idx="0"/>
          </p:cNvCxnSpPr>
          <p:nvPr/>
        </p:nvCxnSpPr>
        <p:spPr bwMode="auto">
          <a:xfrm flipH="1">
            <a:off x="7353300" y="3014664"/>
            <a:ext cx="223838" cy="26193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0" name="AutoShape 12">
            <a:extLst>
              <a:ext uri="{FF2B5EF4-FFF2-40B4-BE49-F238E27FC236}">
                <a16:creationId xmlns:a16="http://schemas.microsoft.com/office/drawing/2014/main" id="{2AD35C9D-D355-4A89-84D9-E01383E4BB34}"/>
              </a:ext>
            </a:extLst>
          </p:cNvPr>
          <p:cNvCxnSpPr>
            <a:cxnSpLocks noChangeShapeType="1"/>
            <a:stCxn id="27653" idx="5"/>
            <a:endCxn id="27657" idx="0"/>
          </p:cNvCxnSpPr>
          <p:nvPr/>
        </p:nvCxnSpPr>
        <p:spPr bwMode="auto">
          <a:xfrm>
            <a:off x="7739064" y="3014664"/>
            <a:ext cx="223837" cy="26193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1" name="AutoShape 13">
            <a:extLst>
              <a:ext uri="{FF2B5EF4-FFF2-40B4-BE49-F238E27FC236}">
                <a16:creationId xmlns:a16="http://schemas.microsoft.com/office/drawing/2014/main" id="{88CF2970-77FB-4FBC-8177-2A2E45634F91}"/>
              </a:ext>
            </a:extLst>
          </p:cNvPr>
          <p:cNvCxnSpPr>
            <a:cxnSpLocks noChangeShapeType="1"/>
            <a:stCxn id="27652" idx="4"/>
            <a:endCxn id="27654" idx="0"/>
          </p:cNvCxnSpPr>
          <p:nvPr/>
        </p:nvCxnSpPr>
        <p:spPr bwMode="auto">
          <a:xfrm>
            <a:off x="8420100" y="2590800"/>
            <a:ext cx="0" cy="2286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2" name="AutoShape 14">
            <a:extLst>
              <a:ext uri="{FF2B5EF4-FFF2-40B4-BE49-F238E27FC236}">
                <a16:creationId xmlns:a16="http://schemas.microsoft.com/office/drawing/2014/main" id="{D35B327F-3274-488B-BB99-B391159D5783}"/>
              </a:ext>
            </a:extLst>
          </p:cNvPr>
          <p:cNvCxnSpPr>
            <a:cxnSpLocks noChangeShapeType="1"/>
            <a:stCxn id="27652" idx="5"/>
            <a:endCxn id="27655" idx="1"/>
          </p:cNvCxnSpPr>
          <p:nvPr/>
        </p:nvCxnSpPr>
        <p:spPr bwMode="auto">
          <a:xfrm>
            <a:off x="8501064" y="2557464"/>
            <a:ext cx="600075" cy="29527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63" name="Oval 15">
            <a:extLst>
              <a:ext uri="{FF2B5EF4-FFF2-40B4-BE49-F238E27FC236}">
                <a16:creationId xmlns:a16="http://schemas.microsoft.com/office/drawing/2014/main" id="{1EFDBD58-C0B4-4D17-BCFD-95A1CA519C29}"/>
              </a:ext>
            </a:extLst>
          </p:cNvPr>
          <p:cNvSpPr>
            <a:spLocks noChangeArrowheads="1"/>
          </p:cNvSpPr>
          <p:nvPr/>
        </p:nvSpPr>
        <p:spPr bwMode="auto">
          <a:xfrm>
            <a:off x="8305800" y="41148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7664" name="Oval 16">
            <a:extLst>
              <a:ext uri="{FF2B5EF4-FFF2-40B4-BE49-F238E27FC236}">
                <a16:creationId xmlns:a16="http://schemas.microsoft.com/office/drawing/2014/main" id="{9BDDA4C4-3A48-4938-BADA-AC1A2397E5F0}"/>
              </a:ext>
            </a:extLst>
          </p:cNvPr>
          <p:cNvSpPr>
            <a:spLocks noChangeArrowheads="1"/>
          </p:cNvSpPr>
          <p:nvPr/>
        </p:nvSpPr>
        <p:spPr bwMode="auto">
          <a:xfrm>
            <a:off x="7543800" y="45720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7665" name="Oval 17">
            <a:extLst>
              <a:ext uri="{FF2B5EF4-FFF2-40B4-BE49-F238E27FC236}">
                <a16:creationId xmlns:a16="http://schemas.microsoft.com/office/drawing/2014/main" id="{3E7F3EB1-A3F8-460D-9627-D4929106E3EC}"/>
              </a:ext>
            </a:extLst>
          </p:cNvPr>
          <p:cNvSpPr>
            <a:spLocks noChangeArrowheads="1"/>
          </p:cNvSpPr>
          <p:nvPr/>
        </p:nvSpPr>
        <p:spPr bwMode="auto">
          <a:xfrm>
            <a:off x="8305800" y="4572000"/>
            <a:ext cx="228600" cy="2286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7666" name="Oval 18">
            <a:extLst>
              <a:ext uri="{FF2B5EF4-FFF2-40B4-BE49-F238E27FC236}">
                <a16:creationId xmlns:a16="http://schemas.microsoft.com/office/drawing/2014/main" id="{DDDF51CF-F164-45DA-A9B9-9251AC2DBDCD}"/>
              </a:ext>
            </a:extLst>
          </p:cNvPr>
          <p:cNvSpPr>
            <a:spLocks noChangeArrowheads="1"/>
          </p:cNvSpPr>
          <p:nvPr/>
        </p:nvSpPr>
        <p:spPr bwMode="auto">
          <a:xfrm>
            <a:off x="9067800" y="4572000"/>
            <a:ext cx="228600" cy="2286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7667" name="Oval 19">
            <a:extLst>
              <a:ext uri="{FF2B5EF4-FFF2-40B4-BE49-F238E27FC236}">
                <a16:creationId xmlns:a16="http://schemas.microsoft.com/office/drawing/2014/main" id="{11F4F95D-4C4F-44BC-8C61-F2616375BE46}"/>
              </a:ext>
            </a:extLst>
          </p:cNvPr>
          <p:cNvSpPr>
            <a:spLocks noChangeArrowheads="1"/>
          </p:cNvSpPr>
          <p:nvPr/>
        </p:nvSpPr>
        <p:spPr bwMode="auto">
          <a:xfrm>
            <a:off x="7239000" y="5029200"/>
            <a:ext cx="228600" cy="2286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sp>
        <p:nvSpPr>
          <p:cNvPr id="27668" name="Oval 20">
            <a:extLst>
              <a:ext uri="{FF2B5EF4-FFF2-40B4-BE49-F238E27FC236}">
                <a16:creationId xmlns:a16="http://schemas.microsoft.com/office/drawing/2014/main" id="{2803A808-7DC9-4914-AAF1-CDA1863DF0BE}"/>
              </a:ext>
            </a:extLst>
          </p:cNvPr>
          <p:cNvSpPr>
            <a:spLocks noChangeArrowheads="1"/>
          </p:cNvSpPr>
          <p:nvPr/>
        </p:nvSpPr>
        <p:spPr bwMode="auto">
          <a:xfrm>
            <a:off x="7848600" y="5029200"/>
            <a:ext cx="228600" cy="2286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endParaRPr lang="en-IN" altLang="en-US">
              <a:latin typeface="Times New Roman" panose="02020603050405020304" pitchFamily="18" charset="0"/>
            </a:endParaRPr>
          </a:p>
        </p:txBody>
      </p:sp>
      <p:cxnSp>
        <p:nvCxnSpPr>
          <p:cNvPr id="27669" name="AutoShape 21">
            <a:extLst>
              <a:ext uri="{FF2B5EF4-FFF2-40B4-BE49-F238E27FC236}">
                <a16:creationId xmlns:a16="http://schemas.microsoft.com/office/drawing/2014/main" id="{9DCE7C43-45CF-4E6F-A565-604729F299CF}"/>
              </a:ext>
            </a:extLst>
          </p:cNvPr>
          <p:cNvCxnSpPr>
            <a:cxnSpLocks noChangeShapeType="1"/>
            <a:stCxn id="27663" idx="3"/>
            <a:endCxn id="27664" idx="7"/>
          </p:cNvCxnSpPr>
          <p:nvPr/>
        </p:nvCxnSpPr>
        <p:spPr bwMode="auto">
          <a:xfrm flipH="1">
            <a:off x="7739064" y="4310064"/>
            <a:ext cx="600075" cy="29527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0" name="AutoShape 22">
            <a:extLst>
              <a:ext uri="{FF2B5EF4-FFF2-40B4-BE49-F238E27FC236}">
                <a16:creationId xmlns:a16="http://schemas.microsoft.com/office/drawing/2014/main" id="{BE144E04-F3B9-483F-98C8-6D16DCAB9405}"/>
              </a:ext>
            </a:extLst>
          </p:cNvPr>
          <p:cNvCxnSpPr>
            <a:cxnSpLocks noChangeShapeType="1"/>
            <a:stCxn id="27664" idx="3"/>
            <a:endCxn id="27667" idx="0"/>
          </p:cNvCxnSpPr>
          <p:nvPr/>
        </p:nvCxnSpPr>
        <p:spPr bwMode="auto">
          <a:xfrm flipH="1">
            <a:off x="7353300" y="4767264"/>
            <a:ext cx="223838" cy="26193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1" name="AutoShape 23">
            <a:extLst>
              <a:ext uri="{FF2B5EF4-FFF2-40B4-BE49-F238E27FC236}">
                <a16:creationId xmlns:a16="http://schemas.microsoft.com/office/drawing/2014/main" id="{26491D61-C2D0-4486-B41D-79CFCD28EAA1}"/>
              </a:ext>
            </a:extLst>
          </p:cNvPr>
          <p:cNvCxnSpPr>
            <a:cxnSpLocks noChangeShapeType="1"/>
            <a:stCxn id="27664" idx="5"/>
            <a:endCxn id="27668" idx="0"/>
          </p:cNvCxnSpPr>
          <p:nvPr/>
        </p:nvCxnSpPr>
        <p:spPr bwMode="auto">
          <a:xfrm>
            <a:off x="7739064" y="4767264"/>
            <a:ext cx="223837" cy="261937"/>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2" name="AutoShape 24">
            <a:extLst>
              <a:ext uri="{FF2B5EF4-FFF2-40B4-BE49-F238E27FC236}">
                <a16:creationId xmlns:a16="http://schemas.microsoft.com/office/drawing/2014/main" id="{17D15E38-A1C9-4E81-AE88-F206DA054B4C}"/>
              </a:ext>
            </a:extLst>
          </p:cNvPr>
          <p:cNvCxnSpPr>
            <a:cxnSpLocks noChangeShapeType="1"/>
            <a:stCxn id="27663" idx="4"/>
            <a:endCxn id="27665" idx="0"/>
          </p:cNvCxnSpPr>
          <p:nvPr/>
        </p:nvCxnSpPr>
        <p:spPr bwMode="auto">
          <a:xfrm>
            <a:off x="8420100" y="4343400"/>
            <a:ext cx="0" cy="2286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3" name="AutoShape 25">
            <a:extLst>
              <a:ext uri="{FF2B5EF4-FFF2-40B4-BE49-F238E27FC236}">
                <a16:creationId xmlns:a16="http://schemas.microsoft.com/office/drawing/2014/main" id="{526B95B9-3732-4E87-8A2D-1A1643D88D6E}"/>
              </a:ext>
            </a:extLst>
          </p:cNvPr>
          <p:cNvCxnSpPr>
            <a:cxnSpLocks noChangeShapeType="1"/>
            <a:stCxn id="27663" idx="5"/>
            <a:endCxn id="27666" idx="1"/>
          </p:cNvCxnSpPr>
          <p:nvPr/>
        </p:nvCxnSpPr>
        <p:spPr bwMode="auto">
          <a:xfrm>
            <a:off x="8501064" y="4310064"/>
            <a:ext cx="600075" cy="29527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60565" name="Group 149">
            <a:extLst>
              <a:ext uri="{FF2B5EF4-FFF2-40B4-BE49-F238E27FC236}">
                <a16:creationId xmlns:a16="http://schemas.microsoft.com/office/drawing/2014/main" id="{57221772-003E-44BC-BCBF-921A18C06496}"/>
              </a:ext>
            </a:extLst>
          </p:cNvPr>
          <p:cNvGraphicFramePr>
            <a:graphicFrameLocks noGrp="1"/>
          </p:cNvGraphicFramePr>
          <p:nvPr/>
        </p:nvGraphicFramePr>
        <p:xfrm>
          <a:off x="2286000" y="2362200"/>
          <a:ext cx="4267200" cy="2936876"/>
        </p:xfrm>
        <a:graphic>
          <a:graphicData uri="http://schemas.openxmlformats.org/drawingml/2006/table">
            <a:tbl>
              <a:tblPr/>
              <a:tblGrid>
                <a:gridCol w="1422400">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1422400">
                  <a:extLst>
                    <a:ext uri="{9D8B030D-6E8A-4147-A177-3AD203B41FA5}">
                      <a16:colId xmlns:a16="http://schemas.microsoft.com/office/drawing/2014/main" val="20002"/>
                    </a:ext>
                  </a:extLst>
                </a:gridCol>
              </a:tblGrid>
              <a:tr h="701192">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rgbClr val="0000FF"/>
                          </a:solidFill>
                          <a:effectLst/>
                          <a:latin typeface="Arial Unicode MS" pitchFamily="34" charset="-128"/>
                        </a:rPr>
                        <a:t>Criterion</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rgbClr val="0000FF"/>
                          </a:solidFill>
                          <a:effectLst/>
                          <a:latin typeface="Arial Unicode MS" pitchFamily="34" charset="-128"/>
                        </a:rPr>
                        <a:t>Breadth-First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rgbClr val="0000FF"/>
                          </a:solidFill>
                          <a:effectLst/>
                          <a:latin typeface="Arial Unicode MS" pitchFamily="34" charset="-128"/>
                        </a:rPr>
                        <a:t>Depth-First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921">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chemeClr val="tx1"/>
                          </a:solidFill>
                          <a:effectLst/>
                          <a:latin typeface="Arial Unicode MS" pitchFamily="34" charset="-128"/>
                        </a:rPr>
                        <a:t>Time</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400" b="0" i="0" u="none" strike="noStrike" cap="none" normalizeH="0" baseline="0">
                          <a:ln>
                            <a:noFill/>
                          </a:ln>
                          <a:solidFill>
                            <a:schemeClr val="tx1"/>
                          </a:solidFill>
                          <a:effectLst/>
                          <a:latin typeface="Arial Unicode MS" pitchFamily="34" charset="-128"/>
                        </a:rPr>
                        <a:t>b</a:t>
                      </a:r>
                      <a:r>
                        <a:rPr kumimoji="0" lang="en-GB" altLang="en-US" sz="2400" b="0" i="0" u="none" strike="noStrike" cap="none" normalizeH="0" baseline="30000">
                          <a:ln>
                            <a:noFill/>
                          </a:ln>
                          <a:solidFill>
                            <a:schemeClr val="tx1"/>
                          </a:solidFill>
                          <a:effectLst/>
                          <a:latin typeface="Arial Unicode MS" pitchFamily="34" charset="-128"/>
                        </a:rPr>
                        <a:t>d</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400" b="0" i="0" u="none" strike="noStrike" cap="none" normalizeH="0" baseline="0">
                          <a:ln>
                            <a:noFill/>
                          </a:ln>
                          <a:solidFill>
                            <a:schemeClr val="tx1"/>
                          </a:solidFill>
                          <a:effectLst/>
                          <a:latin typeface="Arial Unicode MS" pitchFamily="34" charset="-128"/>
                        </a:rPr>
                        <a:t>b</a:t>
                      </a:r>
                      <a:r>
                        <a:rPr kumimoji="0" lang="en-GB" altLang="en-US" sz="2400" b="0" i="0" u="none" strike="noStrike" cap="none" normalizeH="0" baseline="30000">
                          <a:ln>
                            <a:noFill/>
                          </a:ln>
                          <a:solidFill>
                            <a:schemeClr val="tx1"/>
                          </a:solidFill>
                          <a:effectLst/>
                          <a:latin typeface="Arial Unicode MS" pitchFamily="34" charset="-128"/>
                        </a:rPr>
                        <a:t>m</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8921">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chemeClr val="tx1"/>
                          </a:solidFill>
                          <a:effectLst/>
                          <a:latin typeface="Arial Unicode MS" pitchFamily="34" charset="-128"/>
                        </a:rPr>
                        <a:t>Space</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400" b="0" i="0" u="none" strike="noStrike" cap="none" normalizeH="0" baseline="0">
                          <a:ln>
                            <a:noFill/>
                          </a:ln>
                          <a:solidFill>
                            <a:schemeClr val="tx1"/>
                          </a:solidFill>
                          <a:effectLst/>
                          <a:latin typeface="Arial Unicode MS" pitchFamily="34" charset="-128"/>
                        </a:rPr>
                        <a:t>b</a:t>
                      </a:r>
                      <a:r>
                        <a:rPr kumimoji="0" lang="en-GB" altLang="en-US" sz="2400" b="0" i="0" u="none" strike="noStrike" cap="none" normalizeH="0" baseline="30000">
                          <a:ln>
                            <a:noFill/>
                          </a:ln>
                          <a:solidFill>
                            <a:schemeClr val="tx1"/>
                          </a:solidFill>
                          <a:effectLst/>
                          <a:latin typeface="Arial Unicode MS" pitchFamily="34" charset="-128"/>
                        </a:rPr>
                        <a:t>d</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400" b="0" i="0" u="none" strike="noStrike" cap="none" normalizeH="0" baseline="0">
                          <a:ln>
                            <a:noFill/>
                          </a:ln>
                          <a:solidFill>
                            <a:schemeClr val="tx1"/>
                          </a:solidFill>
                          <a:effectLst/>
                          <a:latin typeface="Arial Unicode MS" pitchFamily="34" charset="-128"/>
                        </a:rPr>
                        <a:t>bm</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8921">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chemeClr val="tx1"/>
                          </a:solidFill>
                          <a:effectLst/>
                          <a:latin typeface="Arial Unicode MS" pitchFamily="34" charset="-128"/>
                        </a:rPr>
                        <a:t>Optimal?</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chemeClr val="tx1"/>
                          </a:solidFill>
                          <a:effectLst/>
                          <a:latin typeface="Arial Unicode MS" pitchFamily="34" charset="-128"/>
                        </a:rPr>
                        <a:t>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chemeClr val="tx1"/>
                          </a:solidFill>
                          <a:effectLst/>
                          <a:latin typeface="Arial Unicode MS" pitchFamily="34" charset="-128"/>
                        </a:rPr>
                        <a:t>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8921">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chemeClr val="tx1"/>
                          </a:solidFill>
                          <a:effectLst/>
                          <a:latin typeface="Arial Unicode MS" pitchFamily="34" charset="-128"/>
                        </a:rPr>
                        <a:t>Complete?</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chemeClr val="tx1"/>
                          </a:solidFill>
                          <a:effectLst/>
                          <a:latin typeface="Arial Unicode MS" pitchFamily="34" charset="-128"/>
                        </a:rPr>
                        <a:t>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Unicode MS" pitchFamily="34" charset="-128"/>
                        </a:defRPr>
                      </a:lvl1pPr>
                      <a:lvl2pPr>
                        <a:spcBef>
                          <a:spcPct val="20000"/>
                        </a:spcBef>
                        <a:defRPr>
                          <a:solidFill>
                            <a:schemeClr val="tx1"/>
                          </a:solidFill>
                          <a:latin typeface="Arial Unicode MS" pitchFamily="34" charset="-128"/>
                        </a:defRPr>
                      </a:lvl2pPr>
                      <a:lvl3pPr>
                        <a:spcBef>
                          <a:spcPct val="20000"/>
                        </a:spcBef>
                        <a:defRPr sz="1600">
                          <a:solidFill>
                            <a:schemeClr val="tx1"/>
                          </a:solidFill>
                          <a:latin typeface="Arial Unicode MS" pitchFamily="34" charset="-128"/>
                        </a:defRPr>
                      </a:lvl3pPr>
                      <a:lvl4pPr>
                        <a:spcBef>
                          <a:spcPct val="20000"/>
                        </a:spcBef>
                        <a:defRPr sz="1400">
                          <a:solidFill>
                            <a:schemeClr val="tx1"/>
                          </a:solidFill>
                          <a:latin typeface="Arial Unicode MS" pitchFamily="34" charset="-128"/>
                        </a:defRPr>
                      </a:lvl4pPr>
                      <a:lvl5pPr>
                        <a:spcBef>
                          <a:spcPct val="20000"/>
                        </a:spcBef>
                        <a:defRPr sz="1200">
                          <a:solidFill>
                            <a:schemeClr val="tx1"/>
                          </a:solidFill>
                          <a:latin typeface="Arial Unicode MS" pitchFamily="34" charset="-128"/>
                        </a:defRPr>
                      </a:lvl5pPr>
                      <a:lvl6pPr fontAlgn="base">
                        <a:spcBef>
                          <a:spcPct val="20000"/>
                        </a:spcBef>
                        <a:spcAft>
                          <a:spcPct val="0"/>
                        </a:spcAft>
                        <a:defRPr sz="1200">
                          <a:solidFill>
                            <a:schemeClr val="tx1"/>
                          </a:solidFill>
                          <a:latin typeface="Arial Unicode MS" pitchFamily="34" charset="-128"/>
                        </a:defRPr>
                      </a:lvl6pPr>
                      <a:lvl7pPr fontAlgn="base">
                        <a:spcBef>
                          <a:spcPct val="20000"/>
                        </a:spcBef>
                        <a:spcAft>
                          <a:spcPct val="0"/>
                        </a:spcAft>
                        <a:defRPr sz="1200">
                          <a:solidFill>
                            <a:schemeClr val="tx1"/>
                          </a:solidFill>
                          <a:latin typeface="Arial Unicode MS" pitchFamily="34" charset="-128"/>
                        </a:defRPr>
                      </a:lvl7pPr>
                      <a:lvl8pPr fontAlgn="base">
                        <a:spcBef>
                          <a:spcPct val="20000"/>
                        </a:spcBef>
                        <a:spcAft>
                          <a:spcPct val="0"/>
                        </a:spcAft>
                        <a:defRPr sz="1200">
                          <a:solidFill>
                            <a:schemeClr val="tx1"/>
                          </a:solidFill>
                          <a:latin typeface="Arial Unicode MS" pitchFamily="34" charset="-128"/>
                        </a:defRPr>
                      </a:lvl8pPr>
                      <a:lvl9pPr fontAlgn="base">
                        <a:spcBef>
                          <a:spcPct val="20000"/>
                        </a:spcBef>
                        <a:spcAft>
                          <a:spcPct val="0"/>
                        </a:spcAft>
                        <a:defRPr sz="1200">
                          <a:solidFill>
                            <a:schemeClr val="tx1"/>
                          </a:solidFill>
                          <a:latin typeface="Arial Unicode MS" pitchFamily="34"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2000" b="0" i="0" u="none" strike="noStrike" cap="none" normalizeH="0" baseline="0">
                          <a:ln>
                            <a:noFill/>
                          </a:ln>
                          <a:solidFill>
                            <a:schemeClr val="tx1"/>
                          </a:solidFill>
                          <a:effectLst/>
                          <a:latin typeface="Arial Unicode MS" pitchFamily="34" charset="-128"/>
                        </a:rPr>
                        <a:t>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7700" name="Text Box 150">
            <a:extLst>
              <a:ext uri="{FF2B5EF4-FFF2-40B4-BE49-F238E27FC236}">
                <a16:creationId xmlns:a16="http://schemas.microsoft.com/office/drawing/2014/main" id="{23F3CE58-0AF9-4431-8667-2AAD0FB29A1B}"/>
              </a:ext>
            </a:extLst>
          </p:cNvPr>
          <p:cNvSpPr txBox="1">
            <a:spLocks noChangeArrowheads="1"/>
          </p:cNvSpPr>
          <p:nvPr/>
        </p:nvSpPr>
        <p:spPr bwMode="auto">
          <a:xfrm>
            <a:off x="2209800" y="5638801"/>
            <a:ext cx="784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50000"/>
              </a:spcBef>
              <a:buFontTx/>
              <a:buNone/>
            </a:pPr>
            <a:r>
              <a:rPr lang="en-GB" altLang="en-US" sz="2000">
                <a:solidFill>
                  <a:srgbClr val="0000FF"/>
                </a:solidFill>
              </a:rPr>
              <a:t>b</a:t>
            </a:r>
            <a:r>
              <a:rPr lang="en-GB" altLang="en-US" sz="2000"/>
              <a:t>: branching factor	</a:t>
            </a:r>
            <a:r>
              <a:rPr lang="en-GB" altLang="en-US" sz="2000">
                <a:solidFill>
                  <a:srgbClr val="0000FF"/>
                </a:solidFill>
              </a:rPr>
              <a:t>d</a:t>
            </a:r>
            <a:r>
              <a:rPr lang="en-GB" altLang="en-US" sz="2000"/>
              <a:t>: solution depth	</a:t>
            </a:r>
            <a:r>
              <a:rPr lang="en-GB" altLang="en-US" sz="2000">
                <a:solidFill>
                  <a:srgbClr val="0000FF"/>
                </a:solidFill>
              </a:rPr>
              <a:t>m</a:t>
            </a:r>
            <a:r>
              <a:rPr lang="en-GB" altLang="en-US" sz="2000"/>
              <a:t>: maximum depth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DF6CFED1-10AE-420E-85F2-C1D2BCB4A18F}"/>
              </a:ext>
            </a:extLst>
          </p:cNvPr>
          <p:cNvSpPr>
            <a:spLocks noGrp="1"/>
          </p:cNvSpPr>
          <p:nvPr>
            <p:ph type="title"/>
          </p:nvPr>
        </p:nvSpPr>
        <p:spPr/>
        <p:txBody>
          <a:bodyPr/>
          <a:lstStyle/>
          <a:p>
            <a:r>
              <a:rPr lang="en-IN" altLang="en-US"/>
              <a:t>Issues</a:t>
            </a:r>
          </a:p>
        </p:txBody>
      </p:sp>
      <p:sp>
        <p:nvSpPr>
          <p:cNvPr id="28675" name="Content Placeholder 2">
            <a:extLst>
              <a:ext uri="{FF2B5EF4-FFF2-40B4-BE49-F238E27FC236}">
                <a16:creationId xmlns:a16="http://schemas.microsoft.com/office/drawing/2014/main" id="{E420D25A-E535-4B56-A516-B9C592E5FC8D}"/>
              </a:ext>
            </a:extLst>
          </p:cNvPr>
          <p:cNvSpPr>
            <a:spLocks noGrp="1"/>
          </p:cNvSpPr>
          <p:nvPr>
            <p:ph idx="1"/>
          </p:nvPr>
        </p:nvSpPr>
        <p:spPr/>
        <p:txBody>
          <a:bodyPr/>
          <a:lstStyle/>
          <a:p>
            <a:r>
              <a:rPr lang="en-IN" altLang="en-US" dirty="0"/>
              <a:t>Uninformed search : motion causing and systematic control structure would do for simple problems </a:t>
            </a:r>
          </a:p>
          <a:p>
            <a:endParaRPr lang="en-IN" altLang="en-US" dirty="0"/>
          </a:p>
          <a:p>
            <a:r>
              <a:rPr lang="en-IN" altLang="en-US" dirty="0" err="1"/>
              <a:t>TSP:shortest</a:t>
            </a:r>
            <a:r>
              <a:rPr lang="en-IN" altLang="en-US" dirty="0"/>
              <a:t> possible round trip that both start and finishes at any one of the cities.</a:t>
            </a:r>
          </a:p>
          <a:p>
            <a:r>
              <a:rPr lang="en-IN" altLang="en-US" u="sng" dirty="0">
                <a:solidFill>
                  <a:srgbClr val="0000FF"/>
                </a:solidFill>
              </a:rPr>
              <a:t>Combinatorial explosion</a:t>
            </a:r>
          </a:p>
          <a:p>
            <a:endParaRPr lang="en-IN" altLang="en-US" u="sng" dirty="0">
              <a:solidFill>
                <a:srgbClr val="0000FF"/>
              </a:solidFill>
            </a:endParaRPr>
          </a:p>
          <a:p>
            <a:r>
              <a:rPr lang="en-IN" altLang="en-US" u="sng" dirty="0">
                <a:solidFill>
                  <a:srgbClr val="0000FF"/>
                </a:solidFill>
              </a:rPr>
              <a:t>Branch and bound</a:t>
            </a:r>
          </a:p>
        </p:txBody>
      </p:sp>
      <p:sp>
        <p:nvSpPr>
          <p:cNvPr id="28676" name="Slide Number Placeholder 3">
            <a:extLst>
              <a:ext uri="{FF2B5EF4-FFF2-40B4-BE49-F238E27FC236}">
                <a16:creationId xmlns:a16="http://schemas.microsoft.com/office/drawing/2014/main" id="{EC4494F3-C288-4DAE-A347-72E741902E20}"/>
              </a:ext>
            </a:extLst>
          </p:cNvPr>
          <p:cNvSpPr>
            <a:spLocks noGrp="1"/>
          </p:cNvSpPr>
          <p:nvPr>
            <p:ph type="sldNum" sz="quarter" idx="12"/>
          </p:nvPr>
        </p:nvSpPr>
        <p:spPr>
          <a:noFill/>
        </p:spPr>
        <p:txBody>
          <a:bodyPr/>
          <a:lstStyle>
            <a:lvl1pPr eaLnBrk="0" hangingPunct="0">
              <a:spcBef>
                <a:spcPct val="20000"/>
              </a:spcBef>
              <a:buChar char="•"/>
              <a:defRPr sz="2400">
                <a:solidFill>
                  <a:schemeClr val="tx1"/>
                </a:solidFill>
                <a:latin typeface="Arial Unicode MS" pitchFamily="34" charset="-128"/>
              </a:defRPr>
            </a:lvl1pPr>
            <a:lvl2pPr marL="742950" indent="-285750" eaLnBrk="0" hangingPunct="0">
              <a:spcBef>
                <a:spcPct val="20000"/>
              </a:spcBef>
              <a:buChar char="–"/>
              <a:defRPr sz="2000">
                <a:solidFill>
                  <a:schemeClr val="tx1"/>
                </a:solidFill>
                <a:latin typeface="Arial Unicode MS" pitchFamily="34" charset="-128"/>
              </a:defRPr>
            </a:lvl2pPr>
            <a:lvl3pPr marL="1143000" indent="-228600" eaLnBrk="0" hangingPunct="0">
              <a:spcBef>
                <a:spcPct val="20000"/>
              </a:spcBef>
              <a:buChar char="•"/>
              <a:defRPr>
                <a:solidFill>
                  <a:schemeClr val="tx1"/>
                </a:solidFill>
                <a:latin typeface="Arial Unicode MS" pitchFamily="34" charset="-128"/>
              </a:defRPr>
            </a:lvl3pPr>
            <a:lvl4pPr marL="1600200" indent="-228600" eaLnBrk="0" hangingPunct="0">
              <a:spcBef>
                <a:spcPct val="20000"/>
              </a:spcBef>
              <a:buChar char="–"/>
              <a:defRPr sz="1600">
                <a:solidFill>
                  <a:schemeClr val="tx1"/>
                </a:solidFill>
                <a:latin typeface="Arial Unicode MS" pitchFamily="34" charset="-128"/>
              </a:defRPr>
            </a:lvl4pPr>
            <a:lvl5pPr marL="2057400" indent="-228600" eaLnBrk="0" hangingPunct="0">
              <a:spcBef>
                <a:spcPct val="20000"/>
              </a:spcBef>
              <a:buChar char="»"/>
              <a:defRPr sz="1400">
                <a:solidFill>
                  <a:schemeClr val="tx1"/>
                </a:solidFill>
                <a:latin typeface="Arial Unicode MS" pitchFamily="34" charset="-128"/>
              </a:defRPr>
            </a:lvl5pPr>
            <a:lvl6pPr marL="2514600" indent="-228600" eaLnBrk="0" fontAlgn="base" hangingPunct="0">
              <a:spcBef>
                <a:spcPct val="20000"/>
              </a:spcBef>
              <a:spcAft>
                <a:spcPct val="0"/>
              </a:spcAft>
              <a:buChar char="»"/>
              <a:defRPr sz="1400">
                <a:solidFill>
                  <a:schemeClr val="tx1"/>
                </a:solidFill>
                <a:latin typeface="Arial Unicode MS" pitchFamily="34" charset="-128"/>
              </a:defRPr>
            </a:lvl6pPr>
            <a:lvl7pPr marL="2971800" indent="-228600" eaLnBrk="0" fontAlgn="base" hangingPunct="0">
              <a:spcBef>
                <a:spcPct val="20000"/>
              </a:spcBef>
              <a:spcAft>
                <a:spcPct val="0"/>
              </a:spcAft>
              <a:buChar char="»"/>
              <a:defRPr sz="1400">
                <a:solidFill>
                  <a:schemeClr val="tx1"/>
                </a:solidFill>
                <a:latin typeface="Arial Unicode MS" pitchFamily="34" charset="-128"/>
              </a:defRPr>
            </a:lvl7pPr>
            <a:lvl8pPr marL="3429000" indent="-228600" eaLnBrk="0" fontAlgn="base" hangingPunct="0">
              <a:spcBef>
                <a:spcPct val="20000"/>
              </a:spcBef>
              <a:spcAft>
                <a:spcPct val="0"/>
              </a:spcAft>
              <a:buChar char="»"/>
              <a:defRPr sz="1400">
                <a:solidFill>
                  <a:schemeClr val="tx1"/>
                </a:solidFill>
                <a:latin typeface="Arial Unicode MS" pitchFamily="34" charset="-128"/>
              </a:defRPr>
            </a:lvl8pPr>
            <a:lvl9pPr marL="3886200" indent="-228600" eaLnBrk="0" fontAlgn="base" hangingPunct="0">
              <a:spcBef>
                <a:spcPct val="20000"/>
              </a:spcBef>
              <a:spcAft>
                <a:spcPct val="0"/>
              </a:spcAft>
              <a:buChar char="»"/>
              <a:defRPr sz="1400">
                <a:solidFill>
                  <a:schemeClr val="tx1"/>
                </a:solidFill>
                <a:latin typeface="Arial Unicode MS" pitchFamily="34" charset="-128"/>
              </a:defRPr>
            </a:lvl9pPr>
          </a:lstStyle>
          <a:p>
            <a:pPr eaLnBrk="1" hangingPunct="1">
              <a:spcBef>
                <a:spcPct val="0"/>
              </a:spcBef>
              <a:buFontTx/>
              <a:buNone/>
            </a:pPr>
            <a:fld id="{09B2FDD5-A948-4309-9880-90CFEC0D88FD}" type="slidenum">
              <a:rPr lang="en-GB" altLang="en-US" sz="1400">
                <a:latin typeface="Times New Roman" panose="02020603050405020304" pitchFamily="18" charset="0"/>
              </a:rPr>
              <a:pPr eaLnBrk="1" hangingPunct="1">
                <a:spcBef>
                  <a:spcPct val="0"/>
                </a:spcBef>
                <a:buFontTx/>
                <a:buNone/>
              </a:pPr>
              <a:t>38</a:t>
            </a:fld>
            <a:endParaRPr lang="en-GB" altLang="en-US" sz="1400">
              <a:latin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FEF804-B050-45E7-9BC7-F2440044A178}"/>
              </a:ext>
            </a:extLst>
          </p:cNvPr>
          <p:cNvPicPr>
            <a:picLocks noChangeAspect="1"/>
          </p:cNvPicPr>
          <p:nvPr/>
        </p:nvPicPr>
        <p:blipFill>
          <a:blip r:embed="rId2"/>
          <a:stretch>
            <a:fillRect/>
          </a:stretch>
        </p:blipFill>
        <p:spPr>
          <a:xfrm>
            <a:off x="0" y="65391"/>
            <a:ext cx="12192000" cy="6727217"/>
          </a:xfrm>
          <a:prstGeom prst="rect">
            <a:avLst/>
          </a:prstGeom>
        </p:spPr>
      </p:pic>
    </p:spTree>
    <p:extLst>
      <p:ext uri="{BB962C8B-B14F-4D97-AF65-F5344CB8AC3E}">
        <p14:creationId xmlns:p14="http://schemas.microsoft.com/office/powerpoint/2010/main" val="4185522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State Space Search</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A </a:t>
            </a:r>
            <a:r>
              <a:rPr lang="en-US" i="1" dirty="0"/>
              <a:t>state space </a:t>
            </a:r>
            <a:r>
              <a:rPr lang="en-US" dirty="0"/>
              <a:t>represents a problem in terms of </a:t>
            </a:r>
            <a:r>
              <a:rPr lang="en-US" i="1" dirty="0"/>
              <a:t>states </a:t>
            </a:r>
            <a:r>
              <a:rPr lang="en-US" dirty="0"/>
              <a:t>and </a:t>
            </a:r>
            <a:r>
              <a:rPr lang="en-US" i="1" dirty="0"/>
              <a:t>operators </a:t>
            </a:r>
            <a:r>
              <a:rPr lang="en-US" dirty="0"/>
              <a:t>that change states.</a:t>
            </a:r>
          </a:p>
          <a:p>
            <a:pPr marL="0" indent="0">
              <a:buNone/>
            </a:pPr>
            <a:r>
              <a:rPr lang="en-US" dirty="0"/>
              <a:t>A state space consists of:</a:t>
            </a:r>
          </a:p>
          <a:p>
            <a:pPr marL="514350" indent="-514350">
              <a:buFont typeface="+mj-lt"/>
              <a:buAutoNum type="arabicPeriod"/>
            </a:pPr>
            <a:r>
              <a:rPr lang="en-US" dirty="0"/>
              <a:t>A representation of the </a:t>
            </a:r>
            <a:r>
              <a:rPr lang="en-US" i="1" dirty="0"/>
              <a:t>states </a:t>
            </a:r>
            <a:r>
              <a:rPr lang="en-US" dirty="0"/>
              <a:t>the system can be in. For example, in a board game, the board represents the current state of the game.</a:t>
            </a:r>
          </a:p>
          <a:p>
            <a:pPr marL="514350" indent="-514350">
              <a:buFont typeface="+mj-lt"/>
              <a:buAutoNum type="arabicPeriod"/>
            </a:pPr>
            <a:r>
              <a:rPr lang="en-US" dirty="0"/>
              <a:t>A set of </a:t>
            </a:r>
            <a:r>
              <a:rPr lang="en-US" i="1" dirty="0"/>
              <a:t>operators </a:t>
            </a:r>
            <a:r>
              <a:rPr lang="en-US" dirty="0"/>
              <a:t>that can change one state into another state. In a board game, the operators are the legal moves from any given state. Often the operators are represented as programs that change a state representation to represent the new state.</a:t>
            </a:r>
          </a:p>
          <a:p>
            <a:pPr marL="514350" indent="-514350">
              <a:buFont typeface="+mj-lt"/>
              <a:buAutoNum type="arabicPeriod"/>
            </a:pPr>
            <a:r>
              <a:rPr lang="en-US" dirty="0"/>
              <a:t>An </a:t>
            </a:r>
            <a:r>
              <a:rPr lang="en-US" i="1" dirty="0"/>
              <a:t>initial state</a:t>
            </a:r>
            <a:r>
              <a:rPr lang="en-US" dirty="0"/>
              <a:t>.</a:t>
            </a:r>
          </a:p>
          <a:p>
            <a:pPr marL="514350" indent="-514350">
              <a:buFont typeface="+mj-lt"/>
              <a:buAutoNum type="arabicPeriod"/>
            </a:pPr>
            <a:r>
              <a:rPr lang="en-US" dirty="0"/>
              <a:t>A set of </a:t>
            </a:r>
            <a:r>
              <a:rPr lang="en-US" i="1" dirty="0"/>
              <a:t>final states</a:t>
            </a:r>
            <a:r>
              <a:rPr lang="en-US" dirty="0"/>
              <a:t>; some of these may be desirable, others undesirable. This set is often represented implicitly by a program that detects terminal states.</a:t>
            </a:r>
          </a:p>
        </p:txBody>
      </p:sp>
    </p:spTree>
    <p:extLst>
      <p:ext uri="{BB962C8B-B14F-4D97-AF65-F5344CB8AC3E}">
        <p14:creationId xmlns:p14="http://schemas.microsoft.com/office/powerpoint/2010/main" val="986210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C5F1F-2B71-4AAB-961D-1C53903FDF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883" r="-6250"/>
          <a:stretch/>
        </p:blipFill>
        <p:spPr>
          <a:xfrm rot="5400000">
            <a:off x="1069008" y="-591351"/>
            <a:ext cx="6871231" cy="8027473"/>
          </a:xfrm>
          <a:prstGeom prst="rect">
            <a:avLst/>
          </a:prstGeom>
        </p:spPr>
      </p:pic>
    </p:spTree>
    <p:extLst>
      <p:ext uri="{BB962C8B-B14F-4D97-AF65-F5344CB8AC3E}">
        <p14:creationId xmlns:p14="http://schemas.microsoft.com/office/powerpoint/2010/main" val="3792349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A002-37CC-4814-9B80-FDB8452AA7CB}"/>
              </a:ext>
            </a:extLst>
          </p:cNvPr>
          <p:cNvSpPr>
            <a:spLocks noGrp="1"/>
          </p:cNvSpPr>
          <p:nvPr>
            <p:ph type="title"/>
          </p:nvPr>
        </p:nvSpPr>
        <p:spPr/>
        <p:txBody>
          <a:bodyPr/>
          <a:lstStyle/>
          <a:p>
            <a:r>
              <a:rPr lang="en-IN" dirty="0"/>
              <a:t>Heuristic search</a:t>
            </a:r>
          </a:p>
        </p:txBody>
      </p:sp>
      <p:sp>
        <p:nvSpPr>
          <p:cNvPr id="3" name="Content Placeholder 2">
            <a:extLst>
              <a:ext uri="{FF2B5EF4-FFF2-40B4-BE49-F238E27FC236}">
                <a16:creationId xmlns:a16="http://schemas.microsoft.com/office/drawing/2014/main" id="{90D5C3F8-BBC6-4AA2-93D5-6E2A970D7CEF}"/>
              </a:ext>
            </a:extLst>
          </p:cNvPr>
          <p:cNvSpPr>
            <a:spLocks noGrp="1"/>
          </p:cNvSpPr>
          <p:nvPr>
            <p:ph idx="1"/>
          </p:nvPr>
        </p:nvSpPr>
        <p:spPr/>
        <p:txBody>
          <a:bodyPr>
            <a:normAutofit fontScale="92500" lnSpcReduction="20000"/>
          </a:bodyPr>
          <a:lstStyle/>
          <a:p>
            <a:r>
              <a:rPr lang="en-US" altLang="en-US" sz="2400" dirty="0"/>
              <a:t>Heuristic - a “rule of thumb” used to help guide search</a:t>
            </a:r>
          </a:p>
          <a:p>
            <a:pPr lvl="1"/>
            <a:r>
              <a:rPr lang="en-US" altLang="en-US" sz="2000" dirty="0"/>
              <a:t>often, something learned experientially and recalled when needed</a:t>
            </a:r>
          </a:p>
          <a:p>
            <a:r>
              <a:rPr lang="en-US" altLang="en-US" sz="2400" dirty="0"/>
              <a:t>Heuristic Function - function applied to a state in a search space to indicate a likelihood of success if that state is selected</a:t>
            </a:r>
          </a:p>
          <a:p>
            <a:pPr lvl="1"/>
            <a:r>
              <a:rPr lang="en-US" altLang="en-US" sz="2000" dirty="0"/>
              <a:t>heuristic search methods are known as “weak methods” because of their generality and because they do not apply a great deal of knowledge </a:t>
            </a:r>
          </a:p>
          <a:p>
            <a:pPr lvl="1"/>
            <a:r>
              <a:rPr lang="en-US" altLang="en-US" sz="2000" dirty="0"/>
              <a:t>the methods themselves are not domain or problem specific, only the heuristic function is problem specific</a:t>
            </a:r>
          </a:p>
          <a:p>
            <a:r>
              <a:rPr lang="en-US" altLang="en-US" sz="2400" dirty="0"/>
              <a:t>Heuristic Search – </a:t>
            </a:r>
          </a:p>
          <a:p>
            <a:pPr lvl="1"/>
            <a:r>
              <a:rPr lang="en-US" altLang="en-US" sz="2000" dirty="0"/>
              <a:t>given a search space, a current state and a goal state</a:t>
            </a:r>
          </a:p>
          <a:p>
            <a:pPr lvl="1"/>
            <a:r>
              <a:rPr lang="en-US" altLang="en-US" sz="2000" dirty="0"/>
              <a:t>generate all successor states and evaluate each with our heuristic function</a:t>
            </a:r>
          </a:p>
          <a:p>
            <a:pPr lvl="1"/>
            <a:r>
              <a:rPr lang="en-US" altLang="en-US" sz="2000" dirty="0"/>
              <a:t>select the move that yields the best heuristic value</a:t>
            </a:r>
          </a:p>
          <a:p>
            <a:r>
              <a:rPr lang="en-US" altLang="en-US" sz="2400" dirty="0"/>
              <a:t>Here and in the accompanying notes, we examine various heuristic search algorithms</a:t>
            </a:r>
          </a:p>
          <a:p>
            <a:pPr lvl="1"/>
            <a:r>
              <a:rPr lang="en-US" altLang="en-US" sz="2000" dirty="0"/>
              <a:t>heuristic functions can be generated for a number of problems like games, but what about a planning or diagnostic situation?  </a:t>
            </a:r>
          </a:p>
          <a:p>
            <a:endParaRPr lang="en-IN" dirty="0"/>
          </a:p>
        </p:txBody>
      </p:sp>
    </p:spTree>
    <p:extLst>
      <p:ext uri="{BB962C8B-B14F-4D97-AF65-F5344CB8AC3E}">
        <p14:creationId xmlns:p14="http://schemas.microsoft.com/office/powerpoint/2010/main" val="1437016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93D5-615F-4BE8-8066-88A6920DB68E}"/>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C0C6ABEA-C4AE-4018-8E74-39B1417C9270}"/>
              </a:ext>
            </a:extLst>
          </p:cNvPr>
          <p:cNvSpPr>
            <a:spLocks noGrp="1" noChangeArrowheads="1"/>
          </p:cNvSpPr>
          <p:nvPr>
            <p:ph idx="1"/>
          </p:nvPr>
        </p:nvSpPr>
        <p:spPr bwMode="auto">
          <a:xfrm>
            <a:off x="702643" y="1742053"/>
            <a:ext cx="1125193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Uses the estimated cost from a node to the goal to determine its desirability.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a:t>
            </a:r>
            <a:r>
              <a:rPr kumimoji="0" lang="en-US" altLang="en-US" sz="2400" b="1" i="0" u="none" strike="noStrike" cap="none" normalizeH="0" baseline="0" dirty="0">
                <a:ln>
                  <a:noFill/>
                </a:ln>
                <a:solidFill>
                  <a:schemeClr val="tx1"/>
                </a:solidFill>
                <a:effectLst/>
                <a:latin typeface="Arial" panose="020B0604020202020204" pitchFamily="34" charset="0"/>
              </a:rPr>
              <a:t>heuristic function</a:t>
            </a:r>
            <a:r>
              <a:rPr kumimoji="0" lang="en-US" altLang="en-US" sz="2400" b="0" i="0" u="none" strike="noStrike" cap="none" normalizeH="0" baseline="0" dirty="0">
                <a:ln>
                  <a:noFill/>
                </a:ln>
                <a:solidFill>
                  <a:schemeClr val="tx1"/>
                </a:solidFill>
                <a:effectLst/>
                <a:latin typeface="Arial" panose="020B0604020202020204" pitchFamily="34" charset="0"/>
              </a:rPr>
              <a:t> estimates distance remaining to a goal.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1" u="none" strike="noStrike" cap="none" normalizeH="0" baseline="0" dirty="0">
                <a:ln>
                  <a:noFill/>
                </a:ln>
                <a:solidFill>
                  <a:schemeClr val="tx1"/>
                </a:solidFill>
                <a:effectLst/>
                <a:latin typeface="Arial" panose="020B0604020202020204" pitchFamily="34" charset="0"/>
              </a:rPr>
              <a:t>h(n)</a:t>
            </a:r>
            <a:r>
              <a:rPr kumimoji="0" lang="en-US" altLang="en-US" sz="2400" b="0" i="0" u="none" strike="noStrike" cap="none" normalizeH="0" baseline="0" dirty="0">
                <a:ln>
                  <a:noFill/>
                </a:ln>
                <a:solidFill>
                  <a:schemeClr val="tx1"/>
                </a:solidFill>
                <a:effectLst/>
                <a:latin typeface="Arial" panose="020B0604020202020204" pitchFamily="34" charset="0"/>
              </a:rPr>
              <a:t> = </a:t>
            </a:r>
            <a:r>
              <a:rPr kumimoji="0" lang="en-US" altLang="en-US" sz="2400" b="1" i="0" u="none" strike="noStrike" cap="none" normalizeH="0" baseline="0" dirty="0">
                <a:ln>
                  <a:noFill/>
                </a:ln>
                <a:solidFill>
                  <a:schemeClr val="tx1"/>
                </a:solidFill>
                <a:effectLst/>
                <a:latin typeface="Arial" panose="020B0604020202020204" pitchFamily="34" charset="0"/>
              </a:rPr>
              <a:t>estimated</a:t>
            </a:r>
            <a:r>
              <a:rPr kumimoji="0" lang="en-US" altLang="en-US" sz="2400" b="0" i="0" u="none" strike="noStrike" cap="none" normalizeH="0" baseline="0" dirty="0">
                <a:ln>
                  <a:noFill/>
                </a:ln>
                <a:solidFill>
                  <a:schemeClr val="tx1"/>
                </a:solidFill>
                <a:effectLst/>
                <a:latin typeface="Arial" panose="020B0604020202020204" pitchFamily="34" charset="0"/>
              </a:rPr>
              <a:t> cost of path from node to the goal.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In general, a heuristic is a technique that improves average-case performance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but may not improve worst-case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Greedy algorithms often perform very well. They tend to find good solutions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quickly, although not always optimal ones.</a:t>
            </a:r>
          </a:p>
        </p:txBody>
      </p:sp>
    </p:spTree>
    <p:extLst>
      <p:ext uri="{BB962C8B-B14F-4D97-AF65-F5344CB8AC3E}">
        <p14:creationId xmlns:p14="http://schemas.microsoft.com/office/powerpoint/2010/main" val="340176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5BB1-5351-495A-9A3E-85493820D8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6AF635-7410-409E-ADF8-07FE9770DB59}"/>
              </a:ext>
            </a:extLst>
          </p:cNvPr>
          <p:cNvSpPr>
            <a:spLocks noGrp="1"/>
          </p:cNvSpPr>
          <p:nvPr>
            <p:ph idx="1"/>
          </p:nvPr>
        </p:nvSpPr>
        <p:spPr/>
        <p:txBody>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good heuristic for the 8-puzzle is the number of tiles out of place.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better heuristic is the sum of the distances of each tile from its goal </a:t>
            </a:r>
          </a:p>
          <a:p>
            <a:pPr marL="0" marR="0" lvl="0" indent="0" algn="just" defTabSz="914400" rtl="0" eaLnBrk="0" fontAlgn="base" latinLnBrk="0" hangingPunct="0">
              <a:lnSpc>
                <a:spcPct val="100000"/>
              </a:lnSpc>
              <a:spcBef>
                <a:spcPct val="0"/>
              </a:spcBef>
              <a:spcAft>
                <a:spcPct val="0"/>
              </a:spcAft>
              <a:buClrTx/>
              <a:buSzTx/>
              <a:buNone/>
              <a:tabLst/>
            </a:pP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position ("Manhattan distance").</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BEB9F1E7-E549-468B-83BB-3610725C6249}"/>
              </a:ext>
            </a:extLst>
          </p:cNvPr>
          <p:cNvPicPr>
            <a:picLocks noChangeAspect="1"/>
          </p:cNvPicPr>
          <p:nvPr/>
        </p:nvPicPr>
        <p:blipFill rotWithShape="1">
          <a:blip r:embed="rId2"/>
          <a:srcRect t="38175" b="22246"/>
          <a:stretch/>
        </p:blipFill>
        <p:spPr>
          <a:xfrm>
            <a:off x="1251284" y="3513221"/>
            <a:ext cx="14298190" cy="2377440"/>
          </a:xfrm>
          <a:prstGeom prst="rect">
            <a:avLst/>
          </a:prstGeom>
        </p:spPr>
      </p:pic>
    </p:spTree>
    <p:extLst>
      <p:ext uri="{BB962C8B-B14F-4D97-AF65-F5344CB8AC3E}">
        <p14:creationId xmlns:p14="http://schemas.microsoft.com/office/powerpoint/2010/main" val="2152754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Production Systems </a:t>
            </a:r>
            <a:br>
              <a:rPr lang="en-US" b="1" dirty="0"/>
            </a:br>
            <a:endParaRPr lang="en-US" dirty="0"/>
          </a:p>
        </p:txBody>
      </p:sp>
      <p:sp>
        <p:nvSpPr>
          <p:cNvPr id="4" name="Rectangle 1"/>
          <p:cNvSpPr>
            <a:spLocks noGrp="1" noChangeArrowheads="1"/>
          </p:cNvSpPr>
          <p:nvPr>
            <p:ph idx="1"/>
          </p:nvPr>
        </p:nvSpPr>
        <p:spPr bwMode="auto">
          <a:xfrm>
            <a:off x="838200" y="2890092"/>
            <a:ext cx="4903971" cy="222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A monotonic production system </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A non-monotonic production system </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A partially commutative production system </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A commutative production system </a:t>
            </a:r>
          </a:p>
        </p:txBody>
      </p:sp>
    </p:spTree>
    <p:extLst>
      <p:ext uri="{BB962C8B-B14F-4D97-AF65-F5344CB8AC3E}">
        <p14:creationId xmlns:p14="http://schemas.microsoft.com/office/powerpoint/2010/main" val="1970931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3335" y="365124"/>
            <a:ext cx="11467639" cy="6492875"/>
          </a:xfrm>
        </p:spPr>
      </p:pic>
    </p:spTree>
    <p:extLst>
      <p:ext uri="{BB962C8B-B14F-4D97-AF65-F5344CB8AC3E}">
        <p14:creationId xmlns:p14="http://schemas.microsoft.com/office/powerpoint/2010/main" val="3079910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Monotonic Production System: It’s a production system in which the application of a rule never prevents the later application of another rule, that could have also been applied at the time the first rule was selected.</a:t>
            </a:r>
          </a:p>
        </p:txBody>
      </p:sp>
    </p:spTree>
    <p:extLst>
      <p:ext uri="{BB962C8B-B14F-4D97-AF65-F5344CB8AC3E}">
        <p14:creationId xmlns:p14="http://schemas.microsoft.com/office/powerpoint/2010/main" val="1321391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Non-Monotonic Production Systems are useful for solving ignorable problems. These systems are important for man implementation standpoint because they can be implemented without the ability to backtrack to previous states when it is discovered that an incorrect path was followed. This production system increases the efficiency since it is not necessary to keep track of the changes made in the search process.</a:t>
            </a:r>
          </a:p>
        </p:txBody>
      </p:sp>
    </p:spTree>
    <p:extLst>
      <p:ext uri="{BB962C8B-B14F-4D97-AF65-F5344CB8AC3E}">
        <p14:creationId xmlns:p14="http://schemas.microsoft.com/office/powerpoint/2010/main" val="3433278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Partially Commutative Production System: It’s a type of production system in which the application of a sequence of rules transforms state X into state Y, then any permutation of those rules that is allowable also transforms state x into state Y. Theorem proving falls under the monotonic partially communicative system.</a:t>
            </a:r>
          </a:p>
        </p:txBody>
      </p:sp>
    </p:spTree>
    <p:extLst>
      <p:ext uri="{BB962C8B-B14F-4D97-AF65-F5344CB8AC3E}">
        <p14:creationId xmlns:p14="http://schemas.microsoft.com/office/powerpoint/2010/main" val="852570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Commutative Systems </a:t>
            </a:r>
            <a:r>
              <a:rPr lang="en-US" dirty="0"/>
              <a:t>are usually useful for problems in which changes occur but can be reversed and in which the order of operation is not critical for example the, 8 puzzle problem. Production systems that are not usually not partially commutative are useful for many problems in which irreversible changes occur, such as chemical analysis. When dealing with such systems, the order in which operations are performed is very important and hence correct decisions must be made at the first time itself.</a:t>
            </a:r>
          </a:p>
        </p:txBody>
      </p:sp>
    </p:spTree>
    <p:extLst>
      <p:ext uri="{BB962C8B-B14F-4D97-AF65-F5344CB8AC3E}">
        <p14:creationId xmlns:p14="http://schemas.microsoft.com/office/powerpoint/2010/main" val="1587520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the problem as state space search</a:t>
            </a:r>
          </a:p>
        </p:txBody>
      </p:sp>
      <p:sp>
        <p:nvSpPr>
          <p:cNvPr id="3" name="Content Placeholder 2"/>
          <p:cNvSpPr>
            <a:spLocks noGrp="1"/>
          </p:cNvSpPr>
          <p:nvPr>
            <p:ph idx="1"/>
          </p:nvPr>
        </p:nvSpPr>
        <p:spPr/>
        <p:txBody>
          <a:bodyPr/>
          <a:lstStyle/>
          <a:p>
            <a:r>
              <a:rPr lang="en-US" dirty="0"/>
              <a:t>A Water Jug Problem: You are given two jugs, a 4-gallon one and a 3-gallon one, a pump which has unlimited water which you can use to </a:t>
            </a:r>
            <a:r>
              <a:rPr lang="en-US" dirty="0" err="1"/>
              <a:t>ll</a:t>
            </a:r>
            <a:r>
              <a:rPr lang="en-US" dirty="0"/>
              <a:t> the jug, and the ground on which water may be poured. Neither jug has any measuring markings on it.</a:t>
            </a:r>
          </a:p>
          <a:p>
            <a:r>
              <a:rPr lang="en-US" dirty="0"/>
              <a:t> How can you get exactly 2 gallons of water in the 4-gallon jug?</a:t>
            </a:r>
          </a:p>
        </p:txBody>
      </p:sp>
    </p:spTree>
    <p:extLst>
      <p:ext uri="{BB962C8B-B14F-4D97-AF65-F5344CB8AC3E}">
        <p14:creationId xmlns:p14="http://schemas.microsoft.com/office/powerpoint/2010/main" val="295472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94212" y="2640169"/>
            <a:ext cx="9075222" cy="2630499"/>
          </a:xfrm>
          <a:prstGeom prst="rect">
            <a:avLst/>
          </a:prstGeom>
        </p:spPr>
      </p:pic>
    </p:spTree>
    <p:extLst>
      <p:ext uri="{BB962C8B-B14F-4D97-AF65-F5344CB8AC3E}">
        <p14:creationId xmlns:p14="http://schemas.microsoft.com/office/powerpoint/2010/main" val="5030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07" y="798490"/>
            <a:ext cx="10748493" cy="5378473"/>
          </a:xfrm>
        </p:spPr>
        <p:txBody>
          <a:bodyPr/>
          <a:lstStyle/>
          <a:p>
            <a:r>
              <a:rPr lang="en-US" b="1" dirty="0"/>
              <a:t>State Representation and Initial State </a:t>
            </a:r>
          </a:p>
          <a:p>
            <a:pPr marL="0" indent="0">
              <a:buNone/>
            </a:pPr>
            <a:r>
              <a:rPr lang="en-US" dirty="0"/>
              <a:t> we will represent a state of the problem as a tuple (x, y) where x represents the amount of water in the 4-gallon jug and y represents the amount of water in the 3-gallon jug. </a:t>
            </a:r>
          </a:p>
          <a:p>
            <a:pPr marL="0" indent="0">
              <a:buNone/>
            </a:pPr>
            <a:r>
              <a:rPr lang="en-US" dirty="0"/>
              <a:t>So here X = 0,1,2,3,4     and Y=0,1,2,3</a:t>
            </a:r>
          </a:p>
          <a:p>
            <a:r>
              <a:rPr lang="en-US" dirty="0"/>
              <a:t>Our initial state: (0,0)</a:t>
            </a:r>
          </a:p>
          <a:p>
            <a:r>
              <a:rPr lang="en-US" b="1" dirty="0"/>
              <a:t>Goal </a:t>
            </a:r>
            <a:r>
              <a:rPr lang="en-US" dirty="0"/>
              <a:t>state = (2,y) where 0 </a:t>
            </a:r>
            <a:r>
              <a:rPr lang="en-US" i="1" dirty="0"/>
              <a:t>&lt;= </a:t>
            </a:r>
            <a:r>
              <a:rPr lang="en-US" dirty="0"/>
              <a:t>y &lt;=</a:t>
            </a:r>
            <a:r>
              <a:rPr lang="en-US" i="1" dirty="0"/>
              <a:t> </a:t>
            </a:r>
            <a:r>
              <a:rPr lang="en-US" dirty="0"/>
              <a:t>3.</a:t>
            </a:r>
          </a:p>
        </p:txBody>
      </p:sp>
    </p:spTree>
    <p:extLst>
      <p:ext uri="{BB962C8B-B14F-4D97-AF65-F5344CB8AC3E}">
        <p14:creationId xmlns:p14="http://schemas.microsoft.com/office/powerpoint/2010/main" val="91953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518" y="1"/>
            <a:ext cx="11088710" cy="6684134"/>
          </a:xfrm>
        </p:spPr>
        <p:txBody>
          <a:bodyPr/>
          <a:lstStyle/>
          <a:p>
            <a:r>
              <a:rPr lang="en-US" b="1" dirty="0"/>
              <a:t>Operators </a:t>
            </a:r>
            <a:r>
              <a:rPr lang="en-US" dirty="0"/>
              <a:t>: we must define a set of operators that will take us from one state to another:</a:t>
            </a:r>
          </a:p>
        </p:txBody>
      </p:sp>
      <p:pic>
        <p:nvPicPr>
          <p:cNvPr id="4" name="Picture 3"/>
          <p:cNvPicPr>
            <a:picLocks noChangeAspect="1"/>
          </p:cNvPicPr>
          <p:nvPr/>
        </p:nvPicPr>
        <p:blipFill>
          <a:blip r:embed="rId2"/>
          <a:stretch>
            <a:fillRect/>
          </a:stretch>
        </p:blipFill>
        <p:spPr>
          <a:xfrm>
            <a:off x="1765293" y="876838"/>
            <a:ext cx="8839806" cy="5981162"/>
          </a:xfrm>
          <a:prstGeom prst="rect">
            <a:avLst/>
          </a:prstGeom>
        </p:spPr>
      </p:pic>
    </p:spTree>
    <p:extLst>
      <p:ext uri="{BB962C8B-B14F-4D97-AF65-F5344CB8AC3E}">
        <p14:creationId xmlns:p14="http://schemas.microsoft.com/office/powerpoint/2010/main" val="2667646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3078513" y="1600536"/>
            <a:ext cx="6896845" cy="3863181"/>
          </a:xfrm>
          <a:prstGeom prst="rect">
            <a:avLst/>
          </a:prstGeom>
        </p:spPr>
      </p:pic>
    </p:spTree>
    <p:extLst>
      <p:ext uri="{BB962C8B-B14F-4D97-AF65-F5344CB8AC3E}">
        <p14:creationId xmlns:p14="http://schemas.microsoft.com/office/powerpoint/2010/main" val="107253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56834" y="405449"/>
            <a:ext cx="6593983" cy="6059336"/>
          </a:xfrm>
          <a:prstGeom prst="rect">
            <a:avLst/>
          </a:prstGeom>
        </p:spPr>
      </p:pic>
    </p:spTree>
    <p:extLst>
      <p:ext uri="{BB962C8B-B14F-4D97-AF65-F5344CB8AC3E}">
        <p14:creationId xmlns:p14="http://schemas.microsoft.com/office/powerpoint/2010/main" val="3268562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1114</TotalTime>
  <Words>2053</Words>
  <Application>Microsoft Office PowerPoint</Application>
  <PresentationFormat>Widescreen</PresentationFormat>
  <Paragraphs>199</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 Unicode MS</vt:lpstr>
      <vt:lpstr>Arial</vt:lpstr>
      <vt:lpstr>Calibri</vt:lpstr>
      <vt:lpstr>Calibri Light</vt:lpstr>
      <vt:lpstr>Symbol</vt:lpstr>
      <vt:lpstr>Times New Roman</vt:lpstr>
      <vt:lpstr>Office Theme</vt:lpstr>
      <vt:lpstr>Chapter 2 </vt:lpstr>
      <vt:lpstr>PowerPoint Presentation</vt:lpstr>
      <vt:lpstr>PowerPoint Presentation</vt:lpstr>
      <vt:lpstr>State Space Search</vt:lpstr>
      <vt:lpstr>Defining the problem as state space search</vt:lpstr>
      <vt:lpstr>PowerPoint Presentation</vt:lpstr>
      <vt:lpstr>PowerPoint Presentation</vt:lpstr>
      <vt:lpstr>Solution: </vt:lpstr>
      <vt:lpstr>PowerPoint Presentation</vt:lpstr>
      <vt:lpstr>Operationalization</vt:lpstr>
      <vt:lpstr>InClassExercise#1</vt:lpstr>
      <vt:lpstr>solution</vt:lpstr>
      <vt:lpstr>8-puzzle problem</vt:lpstr>
      <vt:lpstr>PowerPoint Presentation</vt:lpstr>
      <vt:lpstr>PowerPoint Presentation</vt:lpstr>
      <vt:lpstr>Example: Missionaries and Cannibals </vt:lpstr>
      <vt:lpstr>State space</vt:lpstr>
      <vt:lpstr>Operators</vt:lpstr>
      <vt:lpstr>PowerPoint Presentation</vt:lpstr>
      <vt:lpstr>Solution Path</vt:lpstr>
      <vt:lpstr>State representation: </vt:lpstr>
      <vt:lpstr>Operators</vt:lpstr>
      <vt:lpstr>PowerPoint Presentation</vt:lpstr>
      <vt:lpstr>State Space Search: Summary</vt:lpstr>
      <vt:lpstr>PRODUCTION SYSTEMS</vt:lpstr>
      <vt:lpstr>Control strategies</vt:lpstr>
      <vt:lpstr>Directions in which search could proceed</vt:lpstr>
      <vt:lpstr>General observations</vt:lpstr>
      <vt:lpstr>Search Strategies</vt:lpstr>
      <vt:lpstr>Outline of Basic Search algorithm</vt:lpstr>
      <vt:lpstr>Search Strategies (queue – BFS                     stack – DFS)</vt:lpstr>
      <vt:lpstr>Search Strategies: Blind Search</vt:lpstr>
      <vt:lpstr>PowerPoint Presentation</vt:lpstr>
      <vt:lpstr>PowerPoint Presentation</vt:lpstr>
      <vt:lpstr>PowerPoint Presentation</vt:lpstr>
      <vt:lpstr>PowerPoint Presentation</vt:lpstr>
      <vt:lpstr>Search Strategies: Blind Search</vt:lpstr>
      <vt:lpstr>Issues</vt:lpstr>
      <vt:lpstr>PowerPoint Presentation</vt:lpstr>
      <vt:lpstr>PowerPoint Presentation</vt:lpstr>
      <vt:lpstr>Heuristic search</vt:lpstr>
      <vt:lpstr>PowerPoint Presentation</vt:lpstr>
      <vt:lpstr>PowerPoint Presentation</vt:lpstr>
      <vt:lpstr>Production Systems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Administrator</dc:creator>
  <cp:lastModifiedBy>CSE-31</cp:lastModifiedBy>
  <cp:revision>44</cp:revision>
  <dcterms:created xsi:type="dcterms:W3CDTF">2020-07-29T15:06:27Z</dcterms:created>
  <dcterms:modified xsi:type="dcterms:W3CDTF">2022-08-29T12:23:07Z</dcterms:modified>
</cp:coreProperties>
</file>